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70" r:id="rId8"/>
    <p:sldId id="267" r:id="rId9"/>
    <p:sldId id="269" r:id="rId10"/>
    <p:sldId id="271" r:id="rId11"/>
    <p:sldId id="268" r:id="rId12"/>
    <p:sldId id="272" r:id="rId13"/>
    <p:sldId id="261" r:id="rId14"/>
    <p:sldId id="276" r:id="rId15"/>
    <p:sldId id="263" r:id="rId16"/>
    <p:sldId id="265" r:id="rId17"/>
    <p:sldId id="273" r:id="rId18"/>
    <p:sldId id="275" r:id="rId19"/>
    <p:sldId id="277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F5DB-145B-4570-BD9C-CACEA90E566E}" type="datetimeFigureOut">
              <a:rPr lang="en-CA" smtClean="0"/>
              <a:pPr/>
              <a:t>2017-03-10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68AB-CC8F-4B66-B6DF-B9E11982D71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F5DB-145B-4570-BD9C-CACEA90E566E}" type="datetimeFigureOut">
              <a:rPr lang="en-CA" smtClean="0"/>
              <a:pPr/>
              <a:t>2017-03-10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68AB-CC8F-4B66-B6DF-B9E11982D71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F5DB-145B-4570-BD9C-CACEA90E566E}" type="datetimeFigureOut">
              <a:rPr lang="en-CA" smtClean="0"/>
              <a:pPr/>
              <a:t>2017-03-10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68AB-CC8F-4B66-B6DF-B9E11982D71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F5DB-145B-4570-BD9C-CACEA90E566E}" type="datetimeFigureOut">
              <a:rPr lang="en-CA" smtClean="0"/>
              <a:pPr/>
              <a:t>2017-03-10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68AB-CC8F-4B66-B6DF-B9E11982D71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F5DB-145B-4570-BD9C-CACEA90E566E}" type="datetimeFigureOut">
              <a:rPr lang="en-CA" smtClean="0"/>
              <a:pPr/>
              <a:t>2017-03-10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82268AB-CC8F-4B66-B6DF-B9E11982D71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F5DB-145B-4570-BD9C-CACEA90E566E}" type="datetimeFigureOut">
              <a:rPr lang="en-CA" smtClean="0"/>
              <a:pPr/>
              <a:t>2017-03-10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68AB-CC8F-4B66-B6DF-B9E11982D71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F5DB-145B-4570-BD9C-CACEA90E566E}" type="datetimeFigureOut">
              <a:rPr lang="en-CA" smtClean="0"/>
              <a:pPr/>
              <a:t>2017-03-10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68AB-CC8F-4B66-B6DF-B9E11982D71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F5DB-145B-4570-BD9C-CACEA90E566E}" type="datetimeFigureOut">
              <a:rPr lang="en-CA" smtClean="0"/>
              <a:pPr/>
              <a:t>2017-03-10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68AB-CC8F-4B66-B6DF-B9E11982D71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F5DB-145B-4570-BD9C-CACEA90E566E}" type="datetimeFigureOut">
              <a:rPr lang="en-CA" smtClean="0"/>
              <a:pPr/>
              <a:t>2017-03-10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68AB-CC8F-4B66-B6DF-B9E11982D71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F5DB-145B-4570-BD9C-CACEA90E566E}" type="datetimeFigureOut">
              <a:rPr lang="en-CA" smtClean="0"/>
              <a:pPr/>
              <a:t>2017-03-10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68AB-CC8F-4B66-B6DF-B9E11982D71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F5DB-145B-4570-BD9C-CACEA90E566E}" type="datetimeFigureOut">
              <a:rPr lang="en-CA" smtClean="0"/>
              <a:pPr/>
              <a:t>2017-03-10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68AB-CC8F-4B66-B6DF-B9E11982D71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924F5DB-145B-4570-BD9C-CACEA90E566E}" type="datetimeFigureOut">
              <a:rPr lang="en-CA" smtClean="0"/>
              <a:pPr/>
              <a:t>2017-03-10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82268AB-CC8F-4B66-B6DF-B9E11982D71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en-CA" dirty="0" smtClean="0"/>
              <a:t>Static Electricity!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8" name="Picture 4" descr="Image result for hair and balloon static electricity dia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3" y="2564904"/>
            <a:ext cx="3528391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*Important*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 smtClean="0"/>
              <a:t>Only </a:t>
            </a:r>
            <a:r>
              <a:rPr lang="en-CA" dirty="0" smtClean="0"/>
              <a:t>ELECTRONS move</a:t>
            </a:r>
          </a:p>
          <a:p>
            <a:r>
              <a:rPr lang="en-CA" dirty="0" smtClean="0"/>
              <a:t>How to read the </a:t>
            </a:r>
            <a:r>
              <a:rPr lang="en-CA" dirty="0" err="1" smtClean="0"/>
              <a:t>Triboelectric</a:t>
            </a:r>
            <a:r>
              <a:rPr lang="en-CA" dirty="0" smtClean="0"/>
              <a:t> series</a:t>
            </a:r>
          </a:p>
          <a:p>
            <a:r>
              <a:rPr lang="en-CA" dirty="0" smtClean="0"/>
              <a:t>Opposites attract/Like charges repel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7650" name="Picture 2" descr="Image result for opposites attra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-152401"/>
            <a:ext cx="7010400" cy="7010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few definitions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Conductor: allows free flow of electrical charges</a:t>
            </a:r>
          </a:p>
          <a:p>
            <a:r>
              <a:rPr lang="en-CA" dirty="0" smtClean="0"/>
              <a:t>Insulator: hinders free flow of electrical charges</a:t>
            </a:r>
            <a:endParaRPr lang="en-CA" dirty="0"/>
          </a:p>
        </p:txBody>
      </p:sp>
      <p:pic>
        <p:nvPicPr>
          <p:cNvPr id="4098" name="Picture 2" descr="Image result for insulator electrical charges"/>
          <p:cNvPicPr>
            <a:picLocks noChangeAspect="1" noChangeArrowheads="1"/>
          </p:cNvPicPr>
          <p:nvPr/>
        </p:nvPicPr>
        <p:blipFill>
          <a:blip r:embed="rId2" cstate="print"/>
          <a:srcRect r="50646"/>
          <a:stretch>
            <a:fillRect/>
          </a:stretch>
        </p:blipFill>
        <p:spPr bwMode="auto">
          <a:xfrm>
            <a:off x="5004048" y="3284984"/>
            <a:ext cx="2806849" cy="3070226"/>
          </a:xfrm>
          <a:prstGeom prst="rect">
            <a:avLst/>
          </a:prstGeom>
          <a:noFill/>
        </p:spPr>
      </p:pic>
      <p:pic>
        <p:nvPicPr>
          <p:cNvPr id="5" name="Picture 2" descr="Image result for insulator electrical charges"/>
          <p:cNvPicPr>
            <a:picLocks noChangeAspect="1" noChangeArrowheads="1"/>
          </p:cNvPicPr>
          <p:nvPr/>
        </p:nvPicPr>
        <p:blipFill>
          <a:blip r:embed="rId2" cstate="print"/>
          <a:srcRect l="50646"/>
          <a:stretch>
            <a:fillRect/>
          </a:stretch>
        </p:blipFill>
        <p:spPr bwMode="auto">
          <a:xfrm>
            <a:off x="1331640" y="3284984"/>
            <a:ext cx="2806849" cy="3070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Static Charge - CONDUCTION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Charging by CONDUCTION: The charge of one object is shared between two objects when they come into contact.</a:t>
            </a:r>
            <a:endParaRPr lang="en-CA" dirty="0"/>
          </a:p>
        </p:txBody>
      </p:sp>
      <p:sp>
        <p:nvSpPr>
          <p:cNvPr id="3076" name="AutoShape 4" descr="Image result for charging by conduc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078" name="AutoShape 6" descr="Image result for charging by conduc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080" name="AutoShape 8" descr="Image result for charging by conduc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2" cstate="print"/>
          <a:srcRect l="4147" t="45891" r="41063" b="22610"/>
          <a:stretch>
            <a:fillRect/>
          </a:stretch>
        </p:blipFill>
        <p:spPr bwMode="auto">
          <a:xfrm>
            <a:off x="233010" y="3284984"/>
            <a:ext cx="873147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Charging by CONDUCTION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2" descr="Image result for conduction electrical char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8701808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Static Charge - INDUCTION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INDUCTION: The proximity (no contact) of the charged object causes the charges in the neutral object to separate</a:t>
            </a:r>
            <a:endParaRPr lang="en-CA" dirty="0"/>
          </a:p>
        </p:txBody>
      </p:sp>
      <p:pic>
        <p:nvPicPr>
          <p:cNvPr id="2050" name="Picture 2" descr="Image result for conductor electrical charges"/>
          <p:cNvPicPr>
            <a:picLocks noChangeAspect="1" noChangeArrowheads="1"/>
          </p:cNvPicPr>
          <p:nvPr/>
        </p:nvPicPr>
        <p:blipFill>
          <a:blip r:embed="rId2" cstate="print"/>
          <a:srcRect r="55727"/>
          <a:stretch>
            <a:fillRect/>
          </a:stretch>
        </p:blipFill>
        <p:spPr bwMode="auto">
          <a:xfrm>
            <a:off x="4572000" y="2492896"/>
            <a:ext cx="3096344" cy="41284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Static Charge - INDUCTION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 descr="Image result for conductor electrical char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1340768"/>
            <a:ext cx="8782827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Charging by INDUCTION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9698" name="Picture 2" descr="Image result for conduction electrical charges"/>
          <p:cNvPicPr>
            <a:picLocks noChangeAspect="1" noChangeArrowheads="1"/>
          </p:cNvPicPr>
          <p:nvPr/>
        </p:nvPicPr>
        <p:blipFill>
          <a:blip r:embed="rId2" cstate="print"/>
          <a:srcRect t="12061" r="39272"/>
          <a:stretch>
            <a:fillRect/>
          </a:stretch>
        </p:blipFill>
        <p:spPr bwMode="auto">
          <a:xfrm>
            <a:off x="179512" y="1628800"/>
            <a:ext cx="8712968" cy="4725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Charging by INDUCTION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0722" name="Picture 2" descr="Image result for conduction electrical charges"/>
          <p:cNvPicPr>
            <a:picLocks noChangeAspect="1" noChangeArrowheads="1"/>
          </p:cNvPicPr>
          <p:nvPr/>
        </p:nvPicPr>
        <p:blipFill>
          <a:blip r:embed="rId2" cstate="print"/>
          <a:srcRect l="33767" t="11097"/>
          <a:stretch>
            <a:fillRect/>
          </a:stretch>
        </p:blipFill>
        <p:spPr bwMode="auto">
          <a:xfrm>
            <a:off x="-36512" y="1772816"/>
            <a:ext cx="9180512" cy="46149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 Table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Charging By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BEFORE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DURING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AFTER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FRICTION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Rubbing transfers electrons from one object to the other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CONDUCTION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i="1" dirty="0" smtClean="0"/>
                        <a:t>Direct</a:t>
                      </a:r>
                      <a:r>
                        <a:rPr lang="en-CA" dirty="0" smtClean="0"/>
                        <a:t> transfer of charge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INDUCTION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 smtClean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i="1" dirty="0" smtClean="0"/>
                        <a:t>Proximity</a:t>
                      </a:r>
                      <a:r>
                        <a:rPr lang="en-CA" dirty="0" smtClean="0"/>
                        <a:t> of a charged object causes a separation of charges in the neutral object.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2627784" y="2276872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5"/>
          <p:cNvSpPr/>
          <p:nvPr/>
        </p:nvSpPr>
        <p:spPr>
          <a:xfrm>
            <a:off x="3707904" y="2276872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2627784" y="3789040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3707904" y="3789040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2627784" y="5373216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3707904" y="5373216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6732240" y="2348880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7812360" y="2348880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/>
          <p:cNvSpPr/>
          <p:nvPr/>
        </p:nvSpPr>
        <p:spPr>
          <a:xfrm>
            <a:off x="6732240" y="386104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/>
          <p:cNvSpPr/>
          <p:nvPr/>
        </p:nvSpPr>
        <p:spPr>
          <a:xfrm>
            <a:off x="7812360" y="3861048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6732240" y="5445224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7812360" y="5445224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Electricity (?)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40768"/>
          </a:xfrm>
        </p:spPr>
        <p:txBody>
          <a:bodyPr/>
          <a:lstStyle/>
          <a:p>
            <a:r>
              <a:rPr lang="en-CA" dirty="0" smtClean="0"/>
              <a:t>All phenomena caused by positive and negative charges</a:t>
            </a:r>
            <a:endParaRPr lang="en-C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996952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Static Electricity (?)</a:t>
            </a:r>
            <a:endParaRPr kumimoji="0" lang="en-CA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9552" y="4437112"/>
            <a:ext cx="8229600" cy="15407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lang="en-CA" sz="2800" dirty="0" smtClean="0"/>
              <a:t>All the phenomena related to electrical charges at rest</a:t>
            </a: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2" descr="Image result for insulator electrical charges"/>
          <p:cNvPicPr>
            <a:picLocks noChangeAspect="1" noChangeArrowheads="1"/>
          </p:cNvPicPr>
          <p:nvPr/>
        </p:nvPicPr>
        <p:blipFill>
          <a:blip r:embed="rId2" cstate="print"/>
          <a:srcRect t="12461"/>
          <a:stretch>
            <a:fillRect/>
          </a:stretch>
        </p:blipFill>
        <p:spPr bwMode="auto">
          <a:xfrm>
            <a:off x="467544" y="908720"/>
            <a:ext cx="8225852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Positive and negative charges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1266" name="Picture 2" descr="Image result for protons and electr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84784"/>
            <a:ext cx="5983918" cy="482453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355976" y="5949280"/>
            <a:ext cx="302433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ONLY ELECTRONS MOVE</a:t>
            </a:r>
            <a:endParaRPr lang="en-C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Static Charge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Charging </a:t>
            </a:r>
          </a:p>
          <a:p>
            <a:pPr lvl="1"/>
            <a:r>
              <a:rPr lang="en-CA" dirty="0" smtClean="0"/>
              <a:t>By Friction</a:t>
            </a:r>
          </a:p>
          <a:p>
            <a:pPr lvl="1"/>
            <a:r>
              <a:rPr lang="en-CA" dirty="0" smtClean="0"/>
              <a:t>By Conduction</a:t>
            </a:r>
          </a:p>
          <a:p>
            <a:pPr lvl="1"/>
            <a:r>
              <a:rPr lang="en-CA" dirty="0" smtClean="0"/>
              <a:t>By Induction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CHARGING: creating an imbalance of charges in an object</a:t>
            </a:r>
          </a:p>
          <a:p>
            <a:endParaRPr lang="en-CA" dirty="0" smtClean="0"/>
          </a:p>
        </p:txBody>
      </p:sp>
      <p:sp>
        <p:nvSpPr>
          <p:cNvPr id="25602" name="AutoShape 2" descr="Image result for static electricity by fric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5604" name="AutoShape 4" descr="Image result for static electricity by fric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5606" name="AutoShape 6" descr="Image result for static electricity by fric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31640" y="2564904"/>
            <a:ext cx="6480720" cy="38164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Static Charge - FRICTION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CA" dirty="0" smtClean="0"/>
              <a:t>FRICTION: pulls electron away from one of the objects and transfers them to the other</a:t>
            </a:r>
            <a:endParaRPr lang="en-CA" dirty="0"/>
          </a:p>
        </p:txBody>
      </p:sp>
      <p:pic>
        <p:nvPicPr>
          <p:cNvPr id="10242" name="Picture 2" descr="Image result for static charge dia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564904"/>
            <a:ext cx="6336704" cy="37477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CA" b="0" dirty="0" smtClean="0"/>
              <a:t>Which one gets the electrons?</a:t>
            </a:r>
            <a:endParaRPr lang="en-CA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a.k.a. electrostatic series</a:t>
            </a:r>
          </a:p>
          <a:p>
            <a:pPr>
              <a:buNone/>
            </a:pPr>
            <a:r>
              <a:rPr lang="en-CA" dirty="0" smtClean="0"/>
              <a:t>List of materials from </a:t>
            </a:r>
          </a:p>
          <a:p>
            <a:pPr>
              <a:buNone/>
            </a:pPr>
            <a:r>
              <a:rPr lang="en-CA" dirty="0" smtClean="0"/>
              <a:t>	ones that tend to lose e- (become positive)to </a:t>
            </a:r>
          </a:p>
          <a:p>
            <a:pPr>
              <a:buNone/>
            </a:pPr>
            <a:r>
              <a:rPr lang="en-CA" dirty="0" smtClean="0"/>
              <a:t>	ones that tend to gain e- (become negative)</a:t>
            </a:r>
          </a:p>
          <a:p>
            <a:pPr>
              <a:buNone/>
            </a:pPr>
            <a:r>
              <a:rPr lang="en-CA" dirty="0" smtClean="0"/>
              <a:t>+ Acetate </a:t>
            </a:r>
          </a:p>
          <a:p>
            <a:pPr>
              <a:buNone/>
            </a:pPr>
            <a:r>
              <a:rPr lang="en-CA" dirty="0" smtClean="0"/>
              <a:t>   Hair</a:t>
            </a:r>
          </a:p>
          <a:p>
            <a:pPr>
              <a:buNone/>
            </a:pPr>
            <a:r>
              <a:rPr lang="en-CA" dirty="0" smtClean="0"/>
              <a:t>   Wool</a:t>
            </a:r>
          </a:p>
          <a:p>
            <a:pPr>
              <a:buNone/>
            </a:pPr>
            <a:r>
              <a:rPr lang="en-CA" dirty="0" smtClean="0"/>
              <a:t>-  Rubber</a:t>
            </a:r>
            <a:endParaRPr lang="en-C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836712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100" b="1" i="0" u="none" strike="noStrike" kern="1200" cap="none" spc="0" normalizeH="0" baseline="0" noProof="0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Triboelectric</a:t>
            </a:r>
            <a:r>
              <a:rPr kumimoji="0" lang="en-CA" sz="4100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CA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Series</a:t>
            </a:r>
            <a:endParaRPr kumimoji="0" lang="en-CA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218" name="Picture 2" descr="Image result for hair and balloon static electricity dia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005064"/>
            <a:ext cx="2571750" cy="2571751"/>
          </a:xfrm>
          <a:prstGeom prst="rect">
            <a:avLst/>
          </a:prstGeom>
          <a:noFill/>
        </p:spPr>
      </p:pic>
      <p:pic>
        <p:nvPicPr>
          <p:cNvPr id="9220" name="Picture 4" descr="Image result for acetate and wool static electricity diagram"/>
          <p:cNvPicPr>
            <a:picLocks noChangeAspect="1" noChangeArrowheads="1"/>
          </p:cNvPicPr>
          <p:nvPr/>
        </p:nvPicPr>
        <p:blipFill>
          <a:blip r:embed="rId3" cstate="print"/>
          <a:srcRect t="41945"/>
          <a:stretch>
            <a:fillRect/>
          </a:stretch>
        </p:blipFill>
        <p:spPr bwMode="auto">
          <a:xfrm>
            <a:off x="2555776" y="3861048"/>
            <a:ext cx="6320011" cy="27775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(Wool and Rubber)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List of materials from </a:t>
            </a:r>
          </a:p>
          <a:p>
            <a:pPr>
              <a:buNone/>
            </a:pPr>
            <a:r>
              <a:rPr lang="en-CA" dirty="0" smtClean="0"/>
              <a:t>	ones that tend to lose e- (become positive)to </a:t>
            </a:r>
          </a:p>
          <a:p>
            <a:pPr>
              <a:buNone/>
            </a:pPr>
            <a:r>
              <a:rPr lang="en-CA" dirty="0" smtClean="0"/>
              <a:t>	ones that tend to gain e- (become negative)</a:t>
            </a:r>
          </a:p>
          <a:p>
            <a:pPr>
              <a:buNone/>
            </a:pPr>
            <a:r>
              <a:rPr lang="en-CA" dirty="0" smtClean="0">
                <a:solidFill>
                  <a:srgbClr val="FF0000"/>
                </a:solidFill>
              </a:rPr>
              <a:t>***Note: Sometimes, the list is the other way around. Read the legend!</a:t>
            </a:r>
          </a:p>
          <a:p>
            <a:pPr>
              <a:buNone/>
            </a:pPr>
            <a:r>
              <a:rPr lang="en-CA" dirty="0" smtClean="0"/>
              <a:t>+ Acetate </a:t>
            </a:r>
          </a:p>
          <a:p>
            <a:pPr>
              <a:buNone/>
            </a:pPr>
            <a:r>
              <a:rPr lang="en-CA" dirty="0" smtClean="0"/>
              <a:t>   Hair</a:t>
            </a:r>
          </a:p>
          <a:p>
            <a:pPr>
              <a:buNone/>
            </a:pPr>
            <a:r>
              <a:rPr lang="en-CA" dirty="0" smtClean="0"/>
              <a:t>   Wool</a:t>
            </a:r>
          </a:p>
          <a:p>
            <a:pPr>
              <a:buNone/>
            </a:pPr>
            <a:r>
              <a:rPr lang="en-CA" dirty="0" smtClean="0"/>
              <a:t>-  Rubber</a:t>
            </a:r>
          </a:p>
          <a:p>
            <a:endParaRPr lang="en-CA" dirty="0"/>
          </a:p>
        </p:txBody>
      </p:sp>
      <p:sp>
        <p:nvSpPr>
          <p:cNvPr id="5" name="Freeform 4"/>
          <p:cNvSpPr/>
          <p:nvPr/>
        </p:nvSpPr>
        <p:spPr>
          <a:xfrm>
            <a:off x="3059832" y="4005064"/>
            <a:ext cx="1533992" cy="1337958"/>
          </a:xfrm>
          <a:custGeom>
            <a:avLst/>
            <a:gdLst>
              <a:gd name="connsiteX0" fmla="*/ 599607 w 1533992"/>
              <a:gd name="connsiteY0" fmla="*/ 3833 h 1337958"/>
              <a:gd name="connsiteX1" fmla="*/ 599607 w 1533992"/>
              <a:gd name="connsiteY1" fmla="*/ 3833 h 1337958"/>
              <a:gd name="connsiteX2" fmla="*/ 134912 w 1533992"/>
              <a:gd name="connsiteY2" fmla="*/ 18824 h 1337958"/>
              <a:gd name="connsiteX3" fmla="*/ 104931 w 1533992"/>
              <a:gd name="connsiteY3" fmla="*/ 48804 h 1337958"/>
              <a:gd name="connsiteX4" fmla="*/ 59961 w 1533992"/>
              <a:gd name="connsiteY4" fmla="*/ 78784 h 1337958"/>
              <a:gd name="connsiteX5" fmla="*/ 104931 w 1533992"/>
              <a:gd name="connsiteY5" fmla="*/ 303637 h 1337958"/>
              <a:gd name="connsiteX6" fmla="*/ 134912 w 1533992"/>
              <a:gd name="connsiteY6" fmla="*/ 333617 h 1337958"/>
              <a:gd name="connsiteX7" fmla="*/ 134912 w 1533992"/>
              <a:gd name="connsiteY7" fmla="*/ 723361 h 1337958"/>
              <a:gd name="connsiteX8" fmla="*/ 74951 w 1533992"/>
              <a:gd name="connsiteY8" fmla="*/ 843283 h 1337958"/>
              <a:gd name="connsiteX9" fmla="*/ 59961 w 1533992"/>
              <a:gd name="connsiteY9" fmla="*/ 888253 h 1337958"/>
              <a:gd name="connsiteX10" fmla="*/ 29981 w 1533992"/>
              <a:gd name="connsiteY10" fmla="*/ 933224 h 1337958"/>
              <a:gd name="connsiteX11" fmla="*/ 0 w 1533992"/>
              <a:gd name="connsiteY11" fmla="*/ 1023165 h 1337958"/>
              <a:gd name="connsiteX12" fmla="*/ 14990 w 1533992"/>
              <a:gd name="connsiteY12" fmla="*/ 1068135 h 1337958"/>
              <a:gd name="connsiteX13" fmla="*/ 59961 w 1533992"/>
              <a:gd name="connsiteY13" fmla="*/ 1203047 h 1337958"/>
              <a:gd name="connsiteX14" fmla="*/ 149902 w 1533992"/>
              <a:gd name="connsiteY14" fmla="*/ 1233027 h 1337958"/>
              <a:gd name="connsiteX15" fmla="*/ 269823 w 1533992"/>
              <a:gd name="connsiteY15" fmla="*/ 1263007 h 1337958"/>
              <a:gd name="connsiteX16" fmla="*/ 419725 w 1533992"/>
              <a:gd name="connsiteY16" fmla="*/ 1307978 h 1337958"/>
              <a:gd name="connsiteX17" fmla="*/ 464695 w 1533992"/>
              <a:gd name="connsiteY17" fmla="*/ 1322968 h 1337958"/>
              <a:gd name="connsiteX18" fmla="*/ 509666 w 1533992"/>
              <a:gd name="connsiteY18" fmla="*/ 1337958 h 1337958"/>
              <a:gd name="connsiteX19" fmla="*/ 1304145 w 1533992"/>
              <a:gd name="connsiteY19" fmla="*/ 1322968 h 1337958"/>
              <a:gd name="connsiteX20" fmla="*/ 1334125 w 1533992"/>
              <a:gd name="connsiteY20" fmla="*/ 1292987 h 1337958"/>
              <a:gd name="connsiteX21" fmla="*/ 1364105 w 1533992"/>
              <a:gd name="connsiteY21" fmla="*/ 1248017 h 1337958"/>
              <a:gd name="connsiteX22" fmla="*/ 1349115 w 1533992"/>
              <a:gd name="connsiteY22" fmla="*/ 1203047 h 1337958"/>
              <a:gd name="connsiteX23" fmla="*/ 1259174 w 1533992"/>
              <a:gd name="connsiteY23" fmla="*/ 1098115 h 1337958"/>
              <a:gd name="connsiteX24" fmla="*/ 1214204 w 1533992"/>
              <a:gd name="connsiteY24" fmla="*/ 1068135 h 1337958"/>
              <a:gd name="connsiteX25" fmla="*/ 1154243 w 1533992"/>
              <a:gd name="connsiteY25" fmla="*/ 1008174 h 1337958"/>
              <a:gd name="connsiteX26" fmla="*/ 1094282 w 1533992"/>
              <a:gd name="connsiteY26" fmla="*/ 933224 h 1337958"/>
              <a:gd name="connsiteX27" fmla="*/ 1079292 w 1533992"/>
              <a:gd name="connsiteY27" fmla="*/ 888253 h 1337958"/>
              <a:gd name="connsiteX28" fmla="*/ 1094282 w 1533992"/>
              <a:gd name="connsiteY28" fmla="*/ 813302 h 1337958"/>
              <a:gd name="connsiteX29" fmla="*/ 1169233 w 1533992"/>
              <a:gd name="connsiteY29" fmla="*/ 753342 h 1337958"/>
              <a:gd name="connsiteX30" fmla="*/ 1244184 w 1533992"/>
              <a:gd name="connsiteY30" fmla="*/ 708371 h 1337958"/>
              <a:gd name="connsiteX31" fmla="*/ 1289154 w 1533992"/>
              <a:gd name="connsiteY31" fmla="*/ 678391 h 1337958"/>
              <a:gd name="connsiteX32" fmla="*/ 1379095 w 1533992"/>
              <a:gd name="connsiteY32" fmla="*/ 648410 h 1337958"/>
              <a:gd name="connsiteX33" fmla="*/ 1409076 w 1533992"/>
              <a:gd name="connsiteY33" fmla="*/ 618430 h 1337958"/>
              <a:gd name="connsiteX34" fmla="*/ 1454046 w 1533992"/>
              <a:gd name="connsiteY34" fmla="*/ 603440 h 1337958"/>
              <a:gd name="connsiteX35" fmla="*/ 1514007 w 1533992"/>
              <a:gd name="connsiteY35" fmla="*/ 543479 h 1337958"/>
              <a:gd name="connsiteX36" fmla="*/ 1528997 w 1533992"/>
              <a:gd name="connsiteY36" fmla="*/ 498509 h 1337958"/>
              <a:gd name="connsiteX37" fmla="*/ 1499017 w 1533992"/>
              <a:gd name="connsiteY37" fmla="*/ 288647 h 1337958"/>
              <a:gd name="connsiteX38" fmla="*/ 1484026 w 1533992"/>
              <a:gd name="connsiteY38" fmla="*/ 243676 h 1337958"/>
              <a:gd name="connsiteX39" fmla="*/ 1484026 w 1533992"/>
              <a:gd name="connsiteY39" fmla="*/ 93774 h 1337958"/>
              <a:gd name="connsiteX40" fmla="*/ 1394086 w 1533992"/>
              <a:gd name="connsiteY40" fmla="*/ 63794 h 1337958"/>
              <a:gd name="connsiteX41" fmla="*/ 1034322 w 1533992"/>
              <a:gd name="connsiteY41" fmla="*/ 48804 h 1337958"/>
              <a:gd name="connsiteX42" fmla="*/ 929390 w 1533992"/>
              <a:gd name="connsiteY42" fmla="*/ 33814 h 1337958"/>
              <a:gd name="connsiteX43" fmla="*/ 764499 w 1533992"/>
              <a:gd name="connsiteY43" fmla="*/ 18824 h 1337958"/>
              <a:gd name="connsiteX44" fmla="*/ 719528 w 1533992"/>
              <a:gd name="connsiteY44" fmla="*/ 3833 h 1337958"/>
              <a:gd name="connsiteX45" fmla="*/ 599607 w 1533992"/>
              <a:gd name="connsiteY45" fmla="*/ 3833 h 133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533992" h="1337958">
                <a:moveTo>
                  <a:pt x="599607" y="3833"/>
                </a:moveTo>
                <a:lnTo>
                  <a:pt x="599607" y="3833"/>
                </a:lnTo>
                <a:cubicBezTo>
                  <a:pt x="444709" y="8830"/>
                  <a:pt x="289254" y="4793"/>
                  <a:pt x="134912" y="18824"/>
                </a:cubicBezTo>
                <a:cubicBezTo>
                  <a:pt x="120837" y="20104"/>
                  <a:pt x="115967" y="39975"/>
                  <a:pt x="104931" y="48804"/>
                </a:cubicBezTo>
                <a:cubicBezTo>
                  <a:pt x="90863" y="60058"/>
                  <a:pt x="74951" y="68791"/>
                  <a:pt x="59961" y="78784"/>
                </a:cubicBezTo>
                <a:cubicBezTo>
                  <a:pt x="62588" y="102425"/>
                  <a:pt x="71715" y="270422"/>
                  <a:pt x="104931" y="303637"/>
                </a:cubicBezTo>
                <a:lnTo>
                  <a:pt x="134912" y="333617"/>
                </a:lnTo>
                <a:cubicBezTo>
                  <a:pt x="184012" y="480917"/>
                  <a:pt x="167090" y="412307"/>
                  <a:pt x="134912" y="723361"/>
                </a:cubicBezTo>
                <a:cubicBezTo>
                  <a:pt x="126962" y="800208"/>
                  <a:pt x="115425" y="802807"/>
                  <a:pt x="74951" y="843283"/>
                </a:cubicBezTo>
                <a:cubicBezTo>
                  <a:pt x="69954" y="858273"/>
                  <a:pt x="67027" y="874120"/>
                  <a:pt x="59961" y="888253"/>
                </a:cubicBezTo>
                <a:cubicBezTo>
                  <a:pt x="51904" y="904367"/>
                  <a:pt x="37298" y="916761"/>
                  <a:pt x="29981" y="933224"/>
                </a:cubicBezTo>
                <a:cubicBezTo>
                  <a:pt x="17146" y="962102"/>
                  <a:pt x="0" y="1023165"/>
                  <a:pt x="0" y="1023165"/>
                </a:cubicBezTo>
                <a:cubicBezTo>
                  <a:pt x="4997" y="1038155"/>
                  <a:pt x="11562" y="1052710"/>
                  <a:pt x="14990" y="1068135"/>
                </a:cubicBezTo>
                <a:cubicBezTo>
                  <a:pt x="22047" y="1099892"/>
                  <a:pt x="19580" y="1177809"/>
                  <a:pt x="59961" y="1203047"/>
                </a:cubicBezTo>
                <a:cubicBezTo>
                  <a:pt x="86759" y="1219796"/>
                  <a:pt x="119922" y="1223034"/>
                  <a:pt x="149902" y="1233027"/>
                </a:cubicBezTo>
                <a:cubicBezTo>
                  <a:pt x="230262" y="1259814"/>
                  <a:pt x="161287" y="1238888"/>
                  <a:pt x="269823" y="1263007"/>
                </a:cubicBezTo>
                <a:cubicBezTo>
                  <a:pt x="337792" y="1278111"/>
                  <a:pt x="344984" y="1283064"/>
                  <a:pt x="419725" y="1307978"/>
                </a:cubicBezTo>
                <a:lnTo>
                  <a:pt x="464695" y="1322968"/>
                </a:lnTo>
                <a:lnTo>
                  <a:pt x="509666" y="1337958"/>
                </a:lnTo>
                <a:cubicBezTo>
                  <a:pt x="774492" y="1332961"/>
                  <a:pt x="1039665" y="1337394"/>
                  <a:pt x="1304145" y="1322968"/>
                </a:cubicBezTo>
                <a:cubicBezTo>
                  <a:pt x="1318257" y="1322198"/>
                  <a:pt x="1325296" y="1304023"/>
                  <a:pt x="1334125" y="1292987"/>
                </a:cubicBezTo>
                <a:cubicBezTo>
                  <a:pt x="1345379" y="1278919"/>
                  <a:pt x="1354112" y="1263007"/>
                  <a:pt x="1364105" y="1248017"/>
                </a:cubicBezTo>
                <a:cubicBezTo>
                  <a:pt x="1359108" y="1233027"/>
                  <a:pt x="1356181" y="1217180"/>
                  <a:pt x="1349115" y="1203047"/>
                </a:cubicBezTo>
                <a:cubicBezTo>
                  <a:pt x="1332162" y="1169140"/>
                  <a:pt x="1286837" y="1116557"/>
                  <a:pt x="1259174" y="1098115"/>
                </a:cubicBezTo>
                <a:cubicBezTo>
                  <a:pt x="1244184" y="1088122"/>
                  <a:pt x="1227883" y="1079859"/>
                  <a:pt x="1214204" y="1068135"/>
                </a:cubicBezTo>
                <a:cubicBezTo>
                  <a:pt x="1192743" y="1049740"/>
                  <a:pt x="1169922" y="1031693"/>
                  <a:pt x="1154243" y="1008174"/>
                </a:cubicBezTo>
                <a:cubicBezTo>
                  <a:pt x="1116423" y="951445"/>
                  <a:pt x="1137002" y="975943"/>
                  <a:pt x="1094282" y="933224"/>
                </a:cubicBezTo>
                <a:cubicBezTo>
                  <a:pt x="1089285" y="918234"/>
                  <a:pt x="1079292" y="904054"/>
                  <a:pt x="1079292" y="888253"/>
                </a:cubicBezTo>
                <a:cubicBezTo>
                  <a:pt x="1079292" y="862775"/>
                  <a:pt x="1084245" y="836720"/>
                  <a:pt x="1094282" y="813302"/>
                </a:cubicBezTo>
                <a:cubicBezTo>
                  <a:pt x="1103723" y="791272"/>
                  <a:pt x="1154925" y="764788"/>
                  <a:pt x="1169233" y="753342"/>
                </a:cubicBezTo>
                <a:cubicBezTo>
                  <a:pt x="1228024" y="706309"/>
                  <a:pt x="1166085" y="734403"/>
                  <a:pt x="1244184" y="708371"/>
                </a:cubicBezTo>
                <a:cubicBezTo>
                  <a:pt x="1259174" y="698378"/>
                  <a:pt x="1272691" y="685708"/>
                  <a:pt x="1289154" y="678391"/>
                </a:cubicBezTo>
                <a:cubicBezTo>
                  <a:pt x="1318032" y="665556"/>
                  <a:pt x="1379095" y="648410"/>
                  <a:pt x="1379095" y="648410"/>
                </a:cubicBezTo>
                <a:cubicBezTo>
                  <a:pt x="1389089" y="638417"/>
                  <a:pt x="1396957" y="625701"/>
                  <a:pt x="1409076" y="618430"/>
                </a:cubicBezTo>
                <a:cubicBezTo>
                  <a:pt x="1422625" y="610301"/>
                  <a:pt x="1442873" y="614613"/>
                  <a:pt x="1454046" y="603440"/>
                </a:cubicBezTo>
                <a:cubicBezTo>
                  <a:pt x="1533992" y="523493"/>
                  <a:pt x="1394086" y="583452"/>
                  <a:pt x="1514007" y="543479"/>
                </a:cubicBezTo>
                <a:cubicBezTo>
                  <a:pt x="1519004" y="528489"/>
                  <a:pt x="1528997" y="514310"/>
                  <a:pt x="1528997" y="498509"/>
                </a:cubicBezTo>
                <a:cubicBezTo>
                  <a:pt x="1528997" y="420864"/>
                  <a:pt x="1519196" y="359270"/>
                  <a:pt x="1499017" y="288647"/>
                </a:cubicBezTo>
                <a:cubicBezTo>
                  <a:pt x="1494676" y="273454"/>
                  <a:pt x="1489023" y="258666"/>
                  <a:pt x="1484026" y="243676"/>
                </a:cubicBezTo>
                <a:cubicBezTo>
                  <a:pt x="1487283" y="224133"/>
                  <a:pt x="1516638" y="121728"/>
                  <a:pt x="1484026" y="93774"/>
                </a:cubicBezTo>
                <a:cubicBezTo>
                  <a:pt x="1460032" y="73208"/>
                  <a:pt x="1425660" y="65110"/>
                  <a:pt x="1394086" y="63794"/>
                </a:cubicBezTo>
                <a:lnTo>
                  <a:pt x="1034322" y="48804"/>
                </a:lnTo>
                <a:cubicBezTo>
                  <a:pt x="999345" y="43807"/>
                  <a:pt x="964506" y="37716"/>
                  <a:pt x="929390" y="33814"/>
                </a:cubicBezTo>
                <a:cubicBezTo>
                  <a:pt x="874537" y="27719"/>
                  <a:pt x="819135" y="26629"/>
                  <a:pt x="764499" y="18824"/>
                </a:cubicBezTo>
                <a:cubicBezTo>
                  <a:pt x="748857" y="16589"/>
                  <a:pt x="735283" y="5045"/>
                  <a:pt x="719528" y="3833"/>
                </a:cubicBezTo>
                <a:cubicBezTo>
                  <a:pt x="669708" y="0"/>
                  <a:pt x="619594" y="3833"/>
                  <a:pt x="599607" y="3833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Freeform 5"/>
          <p:cNvSpPr/>
          <p:nvPr/>
        </p:nvSpPr>
        <p:spPr>
          <a:xfrm>
            <a:off x="7092280" y="3861048"/>
            <a:ext cx="1533992" cy="1337958"/>
          </a:xfrm>
          <a:custGeom>
            <a:avLst/>
            <a:gdLst>
              <a:gd name="connsiteX0" fmla="*/ 599607 w 1533992"/>
              <a:gd name="connsiteY0" fmla="*/ 3833 h 1337958"/>
              <a:gd name="connsiteX1" fmla="*/ 599607 w 1533992"/>
              <a:gd name="connsiteY1" fmla="*/ 3833 h 1337958"/>
              <a:gd name="connsiteX2" fmla="*/ 134912 w 1533992"/>
              <a:gd name="connsiteY2" fmla="*/ 18824 h 1337958"/>
              <a:gd name="connsiteX3" fmla="*/ 104931 w 1533992"/>
              <a:gd name="connsiteY3" fmla="*/ 48804 h 1337958"/>
              <a:gd name="connsiteX4" fmla="*/ 59961 w 1533992"/>
              <a:gd name="connsiteY4" fmla="*/ 78784 h 1337958"/>
              <a:gd name="connsiteX5" fmla="*/ 104931 w 1533992"/>
              <a:gd name="connsiteY5" fmla="*/ 303637 h 1337958"/>
              <a:gd name="connsiteX6" fmla="*/ 134912 w 1533992"/>
              <a:gd name="connsiteY6" fmla="*/ 333617 h 1337958"/>
              <a:gd name="connsiteX7" fmla="*/ 134912 w 1533992"/>
              <a:gd name="connsiteY7" fmla="*/ 723361 h 1337958"/>
              <a:gd name="connsiteX8" fmla="*/ 74951 w 1533992"/>
              <a:gd name="connsiteY8" fmla="*/ 843283 h 1337958"/>
              <a:gd name="connsiteX9" fmla="*/ 59961 w 1533992"/>
              <a:gd name="connsiteY9" fmla="*/ 888253 h 1337958"/>
              <a:gd name="connsiteX10" fmla="*/ 29981 w 1533992"/>
              <a:gd name="connsiteY10" fmla="*/ 933224 h 1337958"/>
              <a:gd name="connsiteX11" fmla="*/ 0 w 1533992"/>
              <a:gd name="connsiteY11" fmla="*/ 1023165 h 1337958"/>
              <a:gd name="connsiteX12" fmla="*/ 14990 w 1533992"/>
              <a:gd name="connsiteY12" fmla="*/ 1068135 h 1337958"/>
              <a:gd name="connsiteX13" fmla="*/ 59961 w 1533992"/>
              <a:gd name="connsiteY13" fmla="*/ 1203047 h 1337958"/>
              <a:gd name="connsiteX14" fmla="*/ 149902 w 1533992"/>
              <a:gd name="connsiteY14" fmla="*/ 1233027 h 1337958"/>
              <a:gd name="connsiteX15" fmla="*/ 269823 w 1533992"/>
              <a:gd name="connsiteY15" fmla="*/ 1263007 h 1337958"/>
              <a:gd name="connsiteX16" fmla="*/ 419725 w 1533992"/>
              <a:gd name="connsiteY16" fmla="*/ 1307978 h 1337958"/>
              <a:gd name="connsiteX17" fmla="*/ 464695 w 1533992"/>
              <a:gd name="connsiteY17" fmla="*/ 1322968 h 1337958"/>
              <a:gd name="connsiteX18" fmla="*/ 509666 w 1533992"/>
              <a:gd name="connsiteY18" fmla="*/ 1337958 h 1337958"/>
              <a:gd name="connsiteX19" fmla="*/ 1304145 w 1533992"/>
              <a:gd name="connsiteY19" fmla="*/ 1322968 h 1337958"/>
              <a:gd name="connsiteX20" fmla="*/ 1334125 w 1533992"/>
              <a:gd name="connsiteY20" fmla="*/ 1292987 h 1337958"/>
              <a:gd name="connsiteX21" fmla="*/ 1364105 w 1533992"/>
              <a:gd name="connsiteY21" fmla="*/ 1248017 h 1337958"/>
              <a:gd name="connsiteX22" fmla="*/ 1349115 w 1533992"/>
              <a:gd name="connsiteY22" fmla="*/ 1203047 h 1337958"/>
              <a:gd name="connsiteX23" fmla="*/ 1259174 w 1533992"/>
              <a:gd name="connsiteY23" fmla="*/ 1098115 h 1337958"/>
              <a:gd name="connsiteX24" fmla="*/ 1214204 w 1533992"/>
              <a:gd name="connsiteY24" fmla="*/ 1068135 h 1337958"/>
              <a:gd name="connsiteX25" fmla="*/ 1154243 w 1533992"/>
              <a:gd name="connsiteY25" fmla="*/ 1008174 h 1337958"/>
              <a:gd name="connsiteX26" fmla="*/ 1094282 w 1533992"/>
              <a:gd name="connsiteY26" fmla="*/ 933224 h 1337958"/>
              <a:gd name="connsiteX27" fmla="*/ 1079292 w 1533992"/>
              <a:gd name="connsiteY27" fmla="*/ 888253 h 1337958"/>
              <a:gd name="connsiteX28" fmla="*/ 1094282 w 1533992"/>
              <a:gd name="connsiteY28" fmla="*/ 813302 h 1337958"/>
              <a:gd name="connsiteX29" fmla="*/ 1169233 w 1533992"/>
              <a:gd name="connsiteY29" fmla="*/ 753342 h 1337958"/>
              <a:gd name="connsiteX30" fmla="*/ 1244184 w 1533992"/>
              <a:gd name="connsiteY30" fmla="*/ 708371 h 1337958"/>
              <a:gd name="connsiteX31" fmla="*/ 1289154 w 1533992"/>
              <a:gd name="connsiteY31" fmla="*/ 678391 h 1337958"/>
              <a:gd name="connsiteX32" fmla="*/ 1379095 w 1533992"/>
              <a:gd name="connsiteY32" fmla="*/ 648410 h 1337958"/>
              <a:gd name="connsiteX33" fmla="*/ 1409076 w 1533992"/>
              <a:gd name="connsiteY33" fmla="*/ 618430 h 1337958"/>
              <a:gd name="connsiteX34" fmla="*/ 1454046 w 1533992"/>
              <a:gd name="connsiteY34" fmla="*/ 603440 h 1337958"/>
              <a:gd name="connsiteX35" fmla="*/ 1514007 w 1533992"/>
              <a:gd name="connsiteY35" fmla="*/ 543479 h 1337958"/>
              <a:gd name="connsiteX36" fmla="*/ 1528997 w 1533992"/>
              <a:gd name="connsiteY36" fmla="*/ 498509 h 1337958"/>
              <a:gd name="connsiteX37" fmla="*/ 1499017 w 1533992"/>
              <a:gd name="connsiteY37" fmla="*/ 288647 h 1337958"/>
              <a:gd name="connsiteX38" fmla="*/ 1484026 w 1533992"/>
              <a:gd name="connsiteY38" fmla="*/ 243676 h 1337958"/>
              <a:gd name="connsiteX39" fmla="*/ 1484026 w 1533992"/>
              <a:gd name="connsiteY39" fmla="*/ 93774 h 1337958"/>
              <a:gd name="connsiteX40" fmla="*/ 1394086 w 1533992"/>
              <a:gd name="connsiteY40" fmla="*/ 63794 h 1337958"/>
              <a:gd name="connsiteX41" fmla="*/ 1034322 w 1533992"/>
              <a:gd name="connsiteY41" fmla="*/ 48804 h 1337958"/>
              <a:gd name="connsiteX42" fmla="*/ 929390 w 1533992"/>
              <a:gd name="connsiteY42" fmla="*/ 33814 h 1337958"/>
              <a:gd name="connsiteX43" fmla="*/ 764499 w 1533992"/>
              <a:gd name="connsiteY43" fmla="*/ 18824 h 1337958"/>
              <a:gd name="connsiteX44" fmla="*/ 719528 w 1533992"/>
              <a:gd name="connsiteY44" fmla="*/ 3833 h 1337958"/>
              <a:gd name="connsiteX45" fmla="*/ 599607 w 1533992"/>
              <a:gd name="connsiteY45" fmla="*/ 3833 h 133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533992" h="1337958">
                <a:moveTo>
                  <a:pt x="599607" y="3833"/>
                </a:moveTo>
                <a:lnTo>
                  <a:pt x="599607" y="3833"/>
                </a:lnTo>
                <a:cubicBezTo>
                  <a:pt x="444709" y="8830"/>
                  <a:pt x="289254" y="4793"/>
                  <a:pt x="134912" y="18824"/>
                </a:cubicBezTo>
                <a:cubicBezTo>
                  <a:pt x="120837" y="20104"/>
                  <a:pt x="115967" y="39975"/>
                  <a:pt x="104931" y="48804"/>
                </a:cubicBezTo>
                <a:cubicBezTo>
                  <a:pt x="90863" y="60058"/>
                  <a:pt x="74951" y="68791"/>
                  <a:pt x="59961" y="78784"/>
                </a:cubicBezTo>
                <a:cubicBezTo>
                  <a:pt x="62588" y="102425"/>
                  <a:pt x="71715" y="270422"/>
                  <a:pt x="104931" y="303637"/>
                </a:cubicBezTo>
                <a:lnTo>
                  <a:pt x="134912" y="333617"/>
                </a:lnTo>
                <a:cubicBezTo>
                  <a:pt x="184012" y="480917"/>
                  <a:pt x="167090" y="412307"/>
                  <a:pt x="134912" y="723361"/>
                </a:cubicBezTo>
                <a:cubicBezTo>
                  <a:pt x="126962" y="800208"/>
                  <a:pt x="115425" y="802807"/>
                  <a:pt x="74951" y="843283"/>
                </a:cubicBezTo>
                <a:cubicBezTo>
                  <a:pt x="69954" y="858273"/>
                  <a:pt x="67027" y="874120"/>
                  <a:pt x="59961" y="888253"/>
                </a:cubicBezTo>
                <a:cubicBezTo>
                  <a:pt x="51904" y="904367"/>
                  <a:pt x="37298" y="916761"/>
                  <a:pt x="29981" y="933224"/>
                </a:cubicBezTo>
                <a:cubicBezTo>
                  <a:pt x="17146" y="962102"/>
                  <a:pt x="0" y="1023165"/>
                  <a:pt x="0" y="1023165"/>
                </a:cubicBezTo>
                <a:cubicBezTo>
                  <a:pt x="4997" y="1038155"/>
                  <a:pt x="11562" y="1052710"/>
                  <a:pt x="14990" y="1068135"/>
                </a:cubicBezTo>
                <a:cubicBezTo>
                  <a:pt x="22047" y="1099892"/>
                  <a:pt x="19580" y="1177809"/>
                  <a:pt x="59961" y="1203047"/>
                </a:cubicBezTo>
                <a:cubicBezTo>
                  <a:pt x="86759" y="1219796"/>
                  <a:pt x="119922" y="1223034"/>
                  <a:pt x="149902" y="1233027"/>
                </a:cubicBezTo>
                <a:cubicBezTo>
                  <a:pt x="230262" y="1259814"/>
                  <a:pt x="161287" y="1238888"/>
                  <a:pt x="269823" y="1263007"/>
                </a:cubicBezTo>
                <a:cubicBezTo>
                  <a:pt x="337792" y="1278111"/>
                  <a:pt x="344984" y="1283064"/>
                  <a:pt x="419725" y="1307978"/>
                </a:cubicBezTo>
                <a:lnTo>
                  <a:pt x="464695" y="1322968"/>
                </a:lnTo>
                <a:lnTo>
                  <a:pt x="509666" y="1337958"/>
                </a:lnTo>
                <a:cubicBezTo>
                  <a:pt x="774492" y="1332961"/>
                  <a:pt x="1039665" y="1337394"/>
                  <a:pt x="1304145" y="1322968"/>
                </a:cubicBezTo>
                <a:cubicBezTo>
                  <a:pt x="1318257" y="1322198"/>
                  <a:pt x="1325296" y="1304023"/>
                  <a:pt x="1334125" y="1292987"/>
                </a:cubicBezTo>
                <a:cubicBezTo>
                  <a:pt x="1345379" y="1278919"/>
                  <a:pt x="1354112" y="1263007"/>
                  <a:pt x="1364105" y="1248017"/>
                </a:cubicBezTo>
                <a:cubicBezTo>
                  <a:pt x="1359108" y="1233027"/>
                  <a:pt x="1356181" y="1217180"/>
                  <a:pt x="1349115" y="1203047"/>
                </a:cubicBezTo>
                <a:cubicBezTo>
                  <a:pt x="1332162" y="1169140"/>
                  <a:pt x="1286837" y="1116557"/>
                  <a:pt x="1259174" y="1098115"/>
                </a:cubicBezTo>
                <a:cubicBezTo>
                  <a:pt x="1244184" y="1088122"/>
                  <a:pt x="1227883" y="1079859"/>
                  <a:pt x="1214204" y="1068135"/>
                </a:cubicBezTo>
                <a:cubicBezTo>
                  <a:pt x="1192743" y="1049740"/>
                  <a:pt x="1169922" y="1031693"/>
                  <a:pt x="1154243" y="1008174"/>
                </a:cubicBezTo>
                <a:cubicBezTo>
                  <a:pt x="1116423" y="951445"/>
                  <a:pt x="1137002" y="975943"/>
                  <a:pt x="1094282" y="933224"/>
                </a:cubicBezTo>
                <a:cubicBezTo>
                  <a:pt x="1089285" y="918234"/>
                  <a:pt x="1079292" y="904054"/>
                  <a:pt x="1079292" y="888253"/>
                </a:cubicBezTo>
                <a:cubicBezTo>
                  <a:pt x="1079292" y="862775"/>
                  <a:pt x="1084245" y="836720"/>
                  <a:pt x="1094282" y="813302"/>
                </a:cubicBezTo>
                <a:cubicBezTo>
                  <a:pt x="1103723" y="791272"/>
                  <a:pt x="1154925" y="764788"/>
                  <a:pt x="1169233" y="753342"/>
                </a:cubicBezTo>
                <a:cubicBezTo>
                  <a:pt x="1228024" y="706309"/>
                  <a:pt x="1166085" y="734403"/>
                  <a:pt x="1244184" y="708371"/>
                </a:cubicBezTo>
                <a:cubicBezTo>
                  <a:pt x="1259174" y="698378"/>
                  <a:pt x="1272691" y="685708"/>
                  <a:pt x="1289154" y="678391"/>
                </a:cubicBezTo>
                <a:cubicBezTo>
                  <a:pt x="1318032" y="665556"/>
                  <a:pt x="1379095" y="648410"/>
                  <a:pt x="1379095" y="648410"/>
                </a:cubicBezTo>
                <a:cubicBezTo>
                  <a:pt x="1389089" y="638417"/>
                  <a:pt x="1396957" y="625701"/>
                  <a:pt x="1409076" y="618430"/>
                </a:cubicBezTo>
                <a:cubicBezTo>
                  <a:pt x="1422625" y="610301"/>
                  <a:pt x="1442873" y="614613"/>
                  <a:pt x="1454046" y="603440"/>
                </a:cubicBezTo>
                <a:cubicBezTo>
                  <a:pt x="1533992" y="523493"/>
                  <a:pt x="1394086" y="583452"/>
                  <a:pt x="1514007" y="543479"/>
                </a:cubicBezTo>
                <a:cubicBezTo>
                  <a:pt x="1519004" y="528489"/>
                  <a:pt x="1528997" y="514310"/>
                  <a:pt x="1528997" y="498509"/>
                </a:cubicBezTo>
                <a:cubicBezTo>
                  <a:pt x="1528997" y="420864"/>
                  <a:pt x="1519196" y="359270"/>
                  <a:pt x="1499017" y="288647"/>
                </a:cubicBezTo>
                <a:cubicBezTo>
                  <a:pt x="1494676" y="273454"/>
                  <a:pt x="1489023" y="258666"/>
                  <a:pt x="1484026" y="243676"/>
                </a:cubicBezTo>
                <a:cubicBezTo>
                  <a:pt x="1487283" y="224133"/>
                  <a:pt x="1516638" y="121728"/>
                  <a:pt x="1484026" y="93774"/>
                </a:cubicBezTo>
                <a:cubicBezTo>
                  <a:pt x="1460032" y="73208"/>
                  <a:pt x="1425660" y="65110"/>
                  <a:pt x="1394086" y="63794"/>
                </a:cubicBezTo>
                <a:lnTo>
                  <a:pt x="1034322" y="48804"/>
                </a:lnTo>
                <a:cubicBezTo>
                  <a:pt x="999345" y="43807"/>
                  <a:pt x="964506" y="37716"/>
                  <a:pt x="929390" y="33814"/>
                </a:cubicBezTo>
                <a:cubicBezTo>
                  <a:pt x="874537" y="27719"/>
                  <a:pt x="819135" y="26629"/>
                  <a:pt x="764499" y="18824"/>
                </a:cubicBezTo>
                <a:cubicBezTo>
                  <a:pt x="748857" y="16589"/>
                  <a:pt x="735283" y="5045"/>
                  <a:pt x="719528" y="3833"/>
                </a:cubicBezTo>
                <a:cubicBezTo>
                  <a:pt x="669708" y="0"/>
                  <a:pt x="619594" y="3833"/>
                  <a:pt x="599607" y="3833"/>
                </a:cubicBez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3347864" y="5661248"/>
            <a:ext cx="792088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380312" y="5661248"/>
            <a:ext cx="792088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ight Arrow 8"/>
          <p:cNvSpPr/>
          <p:nvPr/>
        </p:nvSpPr>
        <p:spPr>
          <a:xfrm>
            <a:off x="4932040" y="4365104"/>
            <a:ext cx="1872208" cy="100811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Rubbing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CA" dirty="0" smtClean="0"/>
              <a:t>Opposites Attract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Attraction (+/-)</a:t>
            </a:r>
          </a:p>
          <a:p>
            <a:r>
              <a:rPr lang="en-CA" dirty="0" smtClean="0"/>
              <a:t>Repulsion (+/+, -/-)</a:t>
            </a:r>
            <a:endParaRPr lang="en-CA" dirty="0"/>
          </a:p>
        </p:txBody>
      </p:sp>
      <p:pic>
        <p:nvPicPr>
          <p:cNvPr id="26628" name="Picture 4" descr="Image result for like charges rep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0928"/>
            <a:ext cx="9095277" cy="2592288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67544" y="548680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800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(Like Charges Repel)</a:t>
            </a:r>
            <a:endParaRPr kumimoji="0" lang="en-CA" sz="2800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do I do?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Rectangle 3"/>
          <p:cNvSpPr/>
          <p:nvPr/>
        </p:nvSpPr>
        <p:spPr>
          <a:xfrm>
            <a:off x="179512" y="1916832"/>
            <a:ext cx="8784976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Oval 4"/>
          <p:cNvSpPr/>
          <p:nvPr/>
        </p:nvSpPr>
        <p:spPr>
          <a:xfrm>
            <a:off x="395536" y="3933056"/>
            <a:ext cx="936104" cy="9361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</a:t>
            </a:r>
            <a:endParaRPr lang="en-CA" dirty="0"/>
          </a:p>
        </p:txBody>
      </p:sp>
      <p:sp>
        <p:nvSpPr>
          <p:cNvPr id="6" name="Oval 5"/>
          <p:cNvSpPr/>
          <p:nvPr/>
        </p:nvSpPr>
        <p:spPr>
          <a:xfrm>
            <a:off x="2411760" y="3933056"/>
            <a:ext cx="936104" cy="93610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</a:t>
            </a:r>
            <a:endParaRPr lang="en-CA" dirty="0"/>
          </a:p>
        </p:txBody>
      </p:sp>
      <p:sp>
        <p:nvSpPr>
          <p:cNvPr id="7" name="Oval 6"/>
          <p:cNvSpPr/>
          <p:nvPr/>
        </p:nvSpPr>
        <p:spPr>
          <a:xfrm>
            <a:off x="3419872" y="3933056"/>
            <a:ext cx="936104" cy="93610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C</a:t>
            </a:r>
            <a:endParaRPr lang="en-CA" dirty="0"/>
          </a:p>
        </p:txBody>
      </p:sp>
      <p:sp>
        <p:nvSpPr>
          <p:cNvPr id="8" name="Oval 7"/>
          <p:cNvSpPr/>
          <p:nvPr/>
        </p:nvSpPr>
        <p:spPr>
          <a:xfrm>
            <a:off x="5364088" y="3933056"/>
            <a:ext cx="936104" cy="93610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6300192" y="3933056"/>
            <a:ext cx="936104" cy="93610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D</a:t>
            </a:r>
          </a:p>
        </p:txBody>
      </p:sp>
      <p:sp>
        <p:nvSpPr>
          <p:cNvPr id="10" name="Oval 9"/>
          <p:cNvSpPr/>
          <p:nvPr/>
        </p:nvSpPr>
        <p:spPr>
          <a:xfrm>
            <a:off x="7596336" y="3933056"/>
            <a:ext cx="936104" cy="9361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</a:t>
            </a:r>
            <a:endParaRPr lang="en-CA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71600" y="2204864"/>
            <a:ext cx="648072" cy="17281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195736" y="2276872"/>
            <a:ext cx="648072" cy="17281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923928" y="2276872"/>
            <a:ext cx="648072" cy="17281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364088" y="2348880"/>
            <a:ext cx="360040" cy="16561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6804248" y="2348880"/>
            <a:ext cx="288032" cy="16561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00392" y="2276872"/>
            <a:ext cx="0" cy="16561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7956376" y="4005064"/>
            <a:ext cx="936104" cy="9361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</a:t>
            </a:r>
            <a:endParaRPr lang="en-CA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7812360" y="2276872"/>
            <a:ext cx="440432" cy="17365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39552" y="2060848"/>
            <a:ext cx="4176464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Rectangle 29"/>
          <p:cNvSpPr/>
          <p:nvPr/>
        </p:nvSpPr>
        <p:spPr>
          <a:xfrm>
            <a:off x="5148064" y="2060848"/>
            <a:ext cx="3528392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6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204</TotalTime>
  <Words>257</Words>
  <Application>Microsoft Office PowerPoint</Application>
  <PresentationFormat>On-screen Show (4:3)</PresentationFormat>
  <Paragraphs>83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Apex</vt:lpstr>
      <vt:lpstr>Static Electricity!</vt:lpstr>
      <vt:lpstr>Electricity (?)</vt:lpstr>
      <vt:lpstr>Positive and negative charges</vt:lpstr>
      <vt:lpstr>Static Charge</vt:lpstr>
      <vt:lpstr>Static Charge - FRICTION</vt:lpstr>
      <vt:lpstr>Which one gets the electrons?</vt:lpstr>
      <vt:lpstr>Example (Wool and Rubber)</vt:lpstr>
      <vt:lpstr>Opposites Attract </vt:lpstr>
      <vt:lpstr>What do I do?</vt:lpstr>
      <vt:lpstr>*Important*</vt:lpstr>
      <vt:lpstr>Slide 11</vt:lpstr>
      <vt:lpstr>A few definitions</vt:lpstr>
      <vt:lpstr>Static Charge - CONDUCTION</vt:lpstr>
      <vt:lpstr>Charging by CONDUCTION</vt:lpstr>
      <vt:lpstr>Static Charge - INDUCTION</vt:lpstr>
      <vt:lpstr>Static Charge - INDUCTION</vt:lpstr>
      <vt:lpstr>Charging by INDUCTION</vt:lpstr>
      <vt:lpstr>Charging by INDUCTION</vt:lpstr>
      <vt:lpstr>Summary Table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 Electricity!</dc:title>
  <dc:creator>Sissi Nguyen</dc:creator>
  <cp:lastModifiedBy>Sissi Nguyen</cp:lastModifiedBy>
  <cp:revision>27</cp:revision>
  <dcterms:created xsi:type="dcterms:W3CDTF">2017-03-07T15:55:54Z</dcterms:created>
  <dcterms:modified xsi:type="dcterms:W3CDTF">2017-03-10T18:20:10Z</dcterms:modified>
</cp:coreProperties>
</file>