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76" r:id="rId4"/>
    <p:sldId id="259" r:id="rId5"/>
    <p:sldId id="327" r:id="rId6"/>
    <p:sldId id="260" r:id="rId7"/>
    <p:sldId id="277" r:id="rId8"/>
    <p:sldId id="261" r:id="rId9"/>
    <p:sldId id="264" r:id="rId10"/>
    <p:sldId id="265" r:id="rId11"/>
    <p:sldId id="266" r:id="rId12"/>
    <p:sldId id="310" r:id="rId13"/>
    <p:sldId id="267" r:id="rId14"/>
    <p:sldId id="268" r:id="rId15"/>
    <p:sldId id="311" r:id="rId16"/>
    <p:sldId id="269" r:id="rId17"/>
    <p:sldId id="270" r:id="rId18"/>
    <p:sldId id="312" r:id="rId19"/>
    <p:sldId id="271" r:id="rId20"/>
    <p:sldId id="313" r:id="rId21"/>
    <p:sldId id="272" r:id="rId22"/>
    <p:sldId id="273" r:id="rId23"/>
    <p:sldId id="278" r:id="rId24"/>
    <p:sldId id="280" r:id="rId25"/>
    <p:sldId id="281" r:id="rId26"/>
    <p:sldId id="282" r:id="rId27"/>
    <p:sldId id="284" r:id="rId28"/>
    <p:sldId id="287" r:id="rId29"/>
    <p:sldId id="288" r:id="rId30"/>
    <p:sldId id="283" r:id="rId31"/>
    <p:sldId id="290" r:id="rId32"/>
    <p:sldId id="292" r:id="rId33"/>
    <p:sldId id="293" r:id="rId34"/>
    <p:sldId id="294" r:id="rId35"/>
    <p:sldId id="314" r:id="rId36"/>
    <p:sldId id="279" r:id="rId37"/>
    <p:sldId id="295" r:id="rId38"/>
    <p:sldId id="298" r:id="rId39"/>
    <p:sldId id="299" r:id="rId40"/>
    <p:sldId id="300" r:id="rId41"/>
    <p:sldId id="317" r:id="rId42"/>
    <p:sldId id="318" r:id="rId43"/>
    <p:sldId id="319" r:id="rId44"/>
    <p:sldId id="320" r:id="rId45"/>
    <p:sldId id="321" r:id="rId46"/>
    <p:sldId id="325" r:id="rId47"/>
    <p:sldId id="322" r:id="rId48"/>
    <p:sldId id="323" r:id="rId49"/>
    <p:sldId id="324" r:id="rId50"/>
    <p:sldId id="326" r:id="rId51"/>
    <p:sldId id="316" r:id="rId52"/>
    <p:sldId id="302" r:id="rId53"/>
    <p:sldId id="303" r:id="rId54"/>
    <p:sldId id="301" r:id="rId55"/>
    <p:sldId id="328" r:id="rId56"/>
    <p:sldId id="32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9993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656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9523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239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422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2799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01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5945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5552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1730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591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365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374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0859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61345D6-564A-431E-8084-0E3B8AF2443D}" type="datetimeFigureOut">
              <a:rPr lang="en-CA" smtClean="0"/>
              <a:pPr/>
              <a:t>2017-02-20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6421505-874B-4062-880E-479C332A1A8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62365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Mechanical </a:t>
            </a:r>
            <a:r>
              <a:rPr lang="en-CA" dirty="0" smtClean="0"/>
              <a:t>Engineering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/>
              <a:t>Motion Systems</a:t>
            </a:r>
          </a:p>
        </p:txBody>
      </p:sp>
    </p:spTree>
    <p:extLst>
      <p:ext uri="{BB962C8B-B14F-4D97-AF65-F5344CB8AC3E}">
        <p14:creationId xmlns="" xmlns:p14="http://schemas.microsoft.com/office/powerpoint/2010/main" val="37466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Gear Trains</a:t>
            </a:r>
          </a:p>
        </p:txBody>
      </p:sp>
      <p:pic>
        <p:nvPicPr>
          <p:cNvPr id="4" name="Picture 37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0319">
            <a:off x="7338312" y="2398485"/>
            <a:ext cx="1485900" cy="1473200"/>
          </a:xfrm>
          <a:prstGeom prst="rect">
            <a:avLst/>
          </a:prstGeom>
          <a:noFill/>
        </p:spPr>
      </p:pic>
      <p:pic>
        <p:nvPicPr>
          <p:cNvPr id="5" name="Picture 2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3926">
            <a:off x="8607450" y="2609379"/>
            <a:ext cx="889000" cy="876300"/>
          </a:xfrm>
          <a:prstGeom prst="rect">
            <a:avLst/>
          </a:prstGeom>
          <a:noFill/>
        </p:spPr>
      </p:pic>
      <p:pic>
        <p:nvPicPr>
          <p:cNvPr id="6" name="Picture 39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0416" y="2416445"/>
            <a:ext cx="1485900" cy="1473200"/>
          </a:xfrm>
          <a:prstGeom prst="rect">
            <a:avLst/>
          </a:prstGeom>
          <a:noFill/>
        </p:spPr>
      </p:pic>
      <p:sp>
        <p:nvSpPr>
          <p:cNvPr id="8" name="Arrow: Curved Down 7"/>
          <p:cNvSpPr/>
          <p:nvPr/>
        </p:nvSpPr>
        <p:spPr>
          <a:xfrm>
            <a:off x="7566005" y="2715838"/>
            <a:ext cx="1030514" cy="4192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Arrow: Curved Down 8"/>
          <p:cNvSpPr/>
          <p:nvPr/>
        </p:nvSpPr>
        <p:spPr>
          <a:xfrm>
            <a:off x="9548109" y="2742630"/>
            <a:ext cx="1030514" cy="4192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Arrow: Curved Down 9"/>
          <p:cNvSpPr/>
          <p:nvPr/>
        </p:nvSpPr>
        <p:spPr>
          <a:xfrm flipH="1">
            <a:off x="8727950" y="2826253"/>
            <a:ext cx="648000" cy="25200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65" y="2403597"/>
            <a:ext cx="606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When building a gear train, there are three factors that need to be considered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092" y="3389556"/>
            <a:ext cx="6061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400" dirty="0"/>
              <a:t>The teeth size must be constant</a:t>
            </a:r>
          </a:p>
          <a:p>
            <a:pPr marL="457200" indent="-457200">
              <a:buAutoNum type="arabicPeriod"/>
            </a:pPr>
            <a:r>
              <a:rPr lang="en-CA" sz="2400" dirty="0"/>
              <a:t>If the gear is </a:t>
            </a:r>
            <a:r>
              <a:rPr lang="en-CA" sz="2400" b="1" dirty="0"/>
              <a:t>spur </a:t>
            </a:r>
            <a:r>
              <a:rPr lang="en-CA" sz="2400" dirty="0"/>
              <a:t>(parallel) or </a:t>
            </a:r>
            <a:r>
              <a:rPr lang="en-CA" sz="2400" b="1" dirty="0"/>
              <a:t>beveled</a:t>
            </a:r>
            <a:r>
              <a:rPr lang="en-CA" sz="2400" dirty="0"/>
              <a:t> (perpendicular)</a:t>
            </a:r>
          </a:p>
          <a:p>
            <a:pPr marL="457200" indent="-457200">
              <a:buAutoNum type="arabicPeriod"/>
            </a:pPr>
            <a:r>
              <a:rPr lang="en-CA" sz="2400" dirty="0"/>
              <a:t>The gear size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/>
              <a:t>More teeth = larger diameter = slower rotation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/>
              <a:t>Less teeth = smaller diameter = faster rotation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2131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Spur Gear vs Bevel Gear</a:t>
            </a:r>
          </a:p>
        </p:txBody>
      </p:sp>
      <p:pic>
        <p:nvPicPr>
          <p:cNvPr id="3074" name="Picture 2" descr="http://image.slidesharecdn.com/komppt-160727165238/95/external-gear-its-application-6-638.jpg?cb=146963888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08" t="-318" b="43081"/>
          <a:stretch/>
        </p:blipFill>
        <p:spPr bwMode="auto">
          <a:xfrm>
            <a:off x="1872341" y="2308905"/>
            <a:ext cx="8447315" cy="4092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7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0319">
            <a:off x="1500394" y="1820863"/>
            <a:ext cx="1485900" cy="1473200"/>
          </a:xfrm>
          <a:prstGeom prst="rect">
            <a:avLst/>
          </a:prstGeom>
          <a:noFill/>
        </p:spPr>
      </p:pic>
      <p:pic>
        <p:nvPicPr>
          <p:cNvPr id="7" name="Picture 2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3926">
            <a:off x="2755243" y="2017469"/>
            <a:ext cx="889000" cy="876300"/>
          </a:xfrm>
          <a:prstGeom prst="rect">
            <a:avLst/>
          </a:prstGeom>
          <a:noFill/>
        </p:spPr>
      </p:pic>
      <p:pic>
        <p:nvPicPr>
          <p:cNvPr id="8" name="Picture 39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211" y="1810248"/>
            <a:ext cx="1485900" cy="147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7712" y="882861"/>
            <a:ext cx="44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Gear Train</a:t>
            </a:r>
          </a:p>
          <a:p>
            <a:r>
              <a:rPr lang="en-CA" sz="2800" dirty="0"/>
              <a:t>Series of interlocking gears</a:t>
            </a:r>
          </a:p>
          <a:p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911836" y="3112110"/>
            <a:ext cx="4492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Chain and Sprocket</a:t>
            </a:r>
          </a:p>
          <a:p>
            <a:r>
              <a:rPr lang="en-CA" sz="2800" dirty="0"/>
              <a:t>Sprockets (gears) surrounded by a chain</a:t>
            </a:r>
          </a:p>
          <a:p>
            <a:endParaRPr lang="en-CA" dirty="0"/>
          </a:p>
        </p:txBody>
      </p:sp>
      <p:pic>
        <p:nvPicPr>
          <p:cNvPr id="1026" name="Picture 2" descr="https://i.imgur.com/LjbK2qk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30" y="4299864"/>
            <a:ext cx="2162106" cy="2109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Image result for bike chain and sprocke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4476" y="3467615"/>
            <a:ext cx="4435474" cy="2927413"/>
          </a:xfrm>
          <a:prstGeom prst="rect">
            <a:avLst/>
          </a:prstGeom>
          <a:noFill/>
        </p:spPr>
      </p:pic>
      <p:pic>
        <p:nvPicPr>
          <p:cNvPr id="40964" name="Picture 4" descr="Image result for gear train wa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7788" y="266699"/>
            <a:ext cx="4857750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9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Chain and Sprocket</a:t>
            </a:r>
          </a:p>
        </p:txBody>
      </p:sp>
      <p:graphicFrame>
        <p:nvGraphicFramePr>
          <p:cNvPr id="6" name="Group 5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651953856"/>
              </p:ext>
            </p:extLst>
          </p:nvPr>
        </p:nvGraphicFramePr>
        <p:xfrm>
          <a:off x="193964" y="3833548"/>
          <a:ext cx="6511635" cy="2079308"/>
        </p:xfrm>
        <a:graphic>
          <a:graphicData uri="http://schemas.openxmlformats.org/drawingml/2006/table">
            <a:tbl>
              <a:tblPr/>
              <a:tblGrid>
                <a:gridCol w="2572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9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Direction of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Sprockets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touching the same side of the chain turn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 the same direction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it reversible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https://i.imgur.com/LjbK2q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47" y="3031616"/>
            <a:ext cx="2162106" cy="2109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3963" y="2242071"/>
            <a:ext cx="7613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Connects components that are far away from each other </a:t>
            </a:r>
          </a:p>
          <a:p>
            <a:r>
              <a:rPr lang="en-CA" sz="2400" dirty="0"/>
              <a:t>The gears (sprockets) do not mesh together, but are connected with a chain</a:t>
            </a:r>
          </a:p>
        </p:txBody>
      </p:sp>
    </p:spTree>
    <p:extLst>
      <p:ext uri="{BB962C8B-B14F-4D97-AF65-F5344CB8AC3E}">
        <p14:creationId xmlns="" xmlns:p14="http://schemas.microsoft.com/office/powerpoint/2010/main" val="317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Chain and Sprocket</a:t>
            </a:r>
          </a:p>
        </p:txBody>
      </p:sp>
      <p:pic>
        <p:nvPicPr>
          <p:cNvPr id="7" name="Picture 2" descr="https://i.imgur.com/LjbK2q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47" y="3031616"/>
            <a:ext cx="2162106" cy="2109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091" y="3302470"/>
            <a:ext cx="7259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400" dirty="0"/>
              <a:t>The teeth on the sprocket are identical to those on the chain, and must mesh easily</a:t>
            </a:r>
          </a:p>
          <a:p>
            <a:pPr marL="457200" indent="-457200">
              <a:buAutoNum type="arabicPeriod"/>
            </a:pPr>
            <a:r>
              <a:rPr lang="en-CA" sz="2400" dirty="0"/>
              <a:t>The system requires constant lubrication</a:t>
            </a:r>
          </a:p>
          <a:p>
            <a:pPr marL="457200" indent="-457200">
              <a:buAutoNum type="arabicPeriod"/>
            </a:pPr>
            <a:r>
              <a:rPr lang="en-CA" sz="2400" dirty="0"/>
              <a:t>The smaller the sprocket = the faster it turns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91" y="2316511"/>
            <a:ext cx="675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When building a chain and sprocket, there are three factors that need to be considered</a:t>
            </a:r>
          </a:p>
        </p:txBody>
      </p:sp>
    </p:spTree>
    <p:extLst>
      <p:ext uri="{BB962C8B-B14F-4D97-AF65-F5344CB8AC3E}">
        <p14:creationId xmlns="" xmlns:p14="http://schemas.microsoft.com/office/powerpoint/2010/main" val="1857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28162" y="3570597"/>
            <a:ext cx="1600200" cy="1600200"/>
            <a:chOff x="336" y="1224"/>
            <a:chExt cx="1008" cy="1008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36" y="1224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4863" y="5174349"/>
            <a:ext cx="1019175" cy="1028700"/>
            <a:chOff x="510" y="3048"/>
            <a:chExt cx="690" cy="648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10" y="3048"/>
              <a:ext cx="690" cy="6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7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2050" name="Picture 2" descr="http://www.nwginc.com/img/gear_ani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37" y="759444"/>
            <a:ext cx="2533650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6455" y="759444"/>
            <a:ext cx="44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Worm and Worm Gear</a:t>
            </a:r>
          </a:p>
          <a:p>
            <a:r>
              <a:rPr lang="en-CA" sz="2800" dirty="0"/>
              <a:t>Worm (screw) which turns a worm gear 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656455" y="4046930"/>
            <a:ext cx="44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Friction Gear System</a:t>
            </a:r>
          </a:p>
          <a:p>
            <a:r>
              <a:rPr lang="en-CA" sz="2800" dirty="0"/>
              <a:t>Like a gear train, but without teeth</a:t>
            </a:r>
            <a:endParaRPr lang="en-CA" dirty="0"/>
          </a:p>
        </p:txBody>
      </p:sp>
      <p:sp>
        <p:nvSpPr>
          <p:cNvPr id="39938" name="AutoShape 2" descr="Image result for ste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9940" name="Picture 4" descr="Image result for ster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163" y="3738346"/>
            <a:ext cx="3328265" cy="2496199"/>
          </a:xfrm>
          <a:prstGeom prst="rect">
            <a:avLst/>
          </a:prstGeom>
          <a:noFill/>
        </p:spPr>
      </p:pic>
      <p:sp>
        <p:nvSpPr>
          <p:cNvPr id="39942" name="AutoShape 6" descr="Image result for odometer worm and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44" name="AutoShape 8" descr="Image result for odometer worm and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9946" name="Picture 10" descr="Image result for odometer worm and g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9066" y="651163"/>
            <a:ext cx="2754718" cy="2420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5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Worm and Worm Gear</a:t>
            </a:r>
          </a:p>
        </p:txBody>
      </p:sp>
      <p:pic>
        <p:nvPicPr>
          <p:cNvPr id="4" name="Picture 2" descr="http://www.nwginc.com/img/gear_ani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50" y="2326987"/>
            <a:ext cx="2811909" cy="2230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326987"/>
            <a:ext cx="606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Consists of one endless screw and at least a gear</a:t>
            </a:r>
          </a:p>
        </p:txBody>
      </p:sp>
      <p:graphicFrame>
        <p:nvGraphicFramePr>
          <p:cNvPr id="6" name="Group 5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104517843"/>
              </p:ext>
            </p:extLst>
          </p:nvPr>
        </p:nvGraphicFramePr>
        <p:xfrm>
          <a:off x="193965" y="3354867"/>
          <a:ext cx="6172200" cy="1782763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Direction of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Depends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on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threading of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worm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screw shaft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it reversible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(only system not reversible)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62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Worm and Worm Gear</a:t>
            </a:r>
          </a:p>
        </p:txBody>
      </p:sp>
      <p:pic>
        <p:nvPicPr>
          <p:cNvPr id="4" name="Picture 2" descr="http://www.nwginc.com/img/gear_ani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50" y="2326987"/>
            <a:ext cx="2811909" cy="2230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091" y="2316511"/>
            <a:ext cx="675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When building a worm and worm gear, there are two factors that need to be considered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91" y="3302470"/>
            <a:ext cx="725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400" dirty="0"/>
              <a:t>The gear teeth match the worm’s grooves</a:t>
            </a:r>
          </a:p>
          <a:p>
            <a:pPr marL="457200" indent="-457200">
              <a:buAutoNum type="arabicPeriod"/>
            </a:pPr>
            <a:r>
              <a:rPr lang="en-CA" sz="2400" dirty="0"/>
              <a:t>The driver must be the worm</a:t>
            </a:r>
          </a:p>
        </p:txBody>
      </p:sp>
    </p:spTree>
    <p:extLst>
      <p:ext uri="{BB962C8B-B14F-4D97-AF65-F5344CB8AC3E}">
        <p14:creationId xmlns="" xmlns:p14="http://schemas.microsoft.com/office/powerpoint/2010/main" val="28651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28162" y="3570597"/>
            <a:ext cx="1600200" cy="1600200"/>
            <a:chOff x="336" y="1224"/>
            <a:chExt cx="1008" cy="1008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36" y="1224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4863" y="5174349"/>
            <a:ext cx="1019175" cy="1028700"/>
            <a:chOff x="510" y="3048"/>
            <a:chExt cx="690" cy="648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10" y="3048"/>
              <a:ext cx="690" cy="6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7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pic>
        <p:nvPicPr>
          <p:cNvPr id="2050" name="Picture 2" descr="http://www.nwginc.com/img/gear_ani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37" y="759444"/>
            <a:ext cx="2533650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6455" y="759444"/>
            <a:ext cx="44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Worm and Worm Gear</a:t>
            </a:r>
          </a:p>
          <a:p>
            <a:r>
              <a:rPr lang="en-CA" sz="2800" dirty="0"/>
              <a:t>Worm (screw) which turns a worm gear 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656455" y="4046930"/>
            <a:ext cx="44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Friction Gear System</a:t>
            </a:r>
          </a:p>
          <a:p>
            <a:r>
              <a:rPr lang="en-CA" sz="2800" dirty="0"/>
              <a:t>Like a gear train, but without teeth</a:t>
            </a:r>
            <a:endParaRPr lang="en-CA" dirty="0"/>
          </a:p>
        </p:txBody>
      </p:sp>
      <p:sp>
        <p:nvSpPr>
          <p:cNvPr id="39938" name="AutoShape 2" descr="Image result for ste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9940" name="Picture 4" descr="Image result for ster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163" y="3738346"/>
            <a:ext cx="3328265" cy="2496199"/>
          </a:xfrm>
          <a:prstGeom prst="rect">
            <a:avLst/>
          </a:prstGeom>
          <a:noFill/>
        </p:spPr>
      </p:pic>
      <p:sp>
        <p:nvSpPr>
          <p:cNvPr id="39942" name="AutoShape 6" descr="Image result for odometer worm and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944" name="AutoShape 8" descr="Image result for odometer worm and g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9946" name="Picture 10" descr="Image result for odometer worm and g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9066" y="651163"/>
            <a:ext cx="2754718" cy="2420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5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Friction Gear System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223019" y="2699740"/>
            <a:ext cx="1600200" cy="1600200"/>
            <a:chOff x="336" y="1224"/>
            <a:chExt cx="1008" cy="1008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36" y="1224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8489720" y="4303492"/>
            <a:ext cx="1019175" cy="1028700"/>
            <a:chOff x="510" y="3048"/>
            <a:chExt cx="690" cy="648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10" y="3048"/>
              <a:ext cx="690" cy="6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67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2326987"/>
            <a:ext cx="606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Like Gear Trains, but less efficient (slips)</a:t>
            </a:r>
          </a:p>
          <a:p>
            <a:endParaRPr lang="en-CA" sz="2400" dirty="0"/>
          </a:p>
        </p:txBody>
      </p:sp>
      <p:graphicFrame>
        <p:nvGraphicFramePr>
          <p:cNvPr id="11" name="Group 5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087543038"/>
              </p:ext>
            </p:extLst>
          </p:nvPr>
        </p:nvGraphicFramePr>
        <p:xfrm>
          <a:off x="193965" y="3157984"/>
          <a:ext cx="6172200" cy="1782763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Direction of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Alternates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from one gear to another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it reversible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75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Motion Systems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CA" sz="2800" dirty="0"/>
              <a:t>Types of </a:t>
            </a:r>
            <a:r>
              <a:rPr lang="en-CA" sz="2800" dirty="0" smtClean="0"/>
              <a:t>Motion Systems</a:t>
            </a:r>
            <a:endParaRPr lang="en-CA" sz="2800" dirty="0"/>
          </a:p>
          <a:p>
            <a:pPr>
              <a:buFont typeface="+mj-lt"/>
              <a:buAutoNum type="arabicPeriod"/>
            </a:pPr>
            <a:r>
              <a:rPr lang="en-CA" sz="2800" dirty="0"/>
              <a:t>Motion Transmission Systems</a:t>
            </a:r>
          </a:p>
          <a:p>
            <a:pPr>
              <a:buFont typeface="+mj-lt"/>
              <a:buAutoNum type="arabicPeriod"/>
            </a:pPr>
            <a:r>
              <a:rPr lang="en-CA" sz="2800" dirty="0"/>
              <a:t>Speed Change</a:t>
            </a:r>
          </a:p>
          <a:p>
            <a:pPr>
              <a:buFont typeface="+mj-lt"/>
              <a:buAutoNum type="arabicPeriod"/>
            </a:pPr>
            <a:r>
              <a:rPr lang="en-CA" sz="2800" dirty="0"/>
              <a:t>Motion Transformation Systems</a:t>
            </a:r>
          </a:p>
        </p:txBody>
      </p:sp>
    </p:spTree>
    <p:extLst>
      <p:ext uri="{BB962C8B-B14F-4D97-AF65-F5344CB8AC3E}">
        <p14:creationId xmlns="" xmlns:p14="http://schemas.microsoft.com/office/powerpoint/2010/main" val="26238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33557" y="1065094"/>
            <a:ext cx="1600200" cy="1600200"/>
            <a:chOff x="336" y="1224"/>
            <a:chExt cx="1008" cy="100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36" y="1224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7233557" y="1865194"/>
            <a:ext cx="304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8528957" y="1865194"/>
            <a:ext cx="304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09782" y="4094044"/>
            <a:ext cx="1019175" cy="1028700"/>
            <a:chOff x="510" y="3048"/>
            <a:chExt cx="690" cy="648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10" y="3048"/>
              <a:ext cx="690" cy="6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7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612" y="941745"/>
            <a:ext cx="44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Belt and Pulley System</a:t>
            </a:r>
          </a:p>
          <a:p>
            <a:r>
              <a:rPr lang="en-CA" sz="2800" dirty="0"/>
              <a:t>Like a Chain and Sprocket, but without teeth</a:t>
            </a:r>
            <a:endParaRPr lang="en-CA" dirty="0"/>
          </a:p>
        </p:txBody>
      </p:sp>
      <p:pic>
        <p:nvPicPr>
          <p:cNvPr id="38914" name="Picture 2" descr="Image result for tread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565" y="2816947"/>
            <a:ext cx="3445308" cy="344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8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Belt and Pulley System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670472" y="2095608"/>
            <a:ext cx="1600200" cy="1600200"/>
            <a:chOff x="336" y="1224"/>
            <a:chExt cx="1008" cy="100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36" y="1224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8670472" y="2895708"/>
            <a:ext cx="304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9965872" y="2895708"/>
            <a:ext cx="304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8946697" y="5124558"/>
            <a:ext cx="1019175" cy="1028700"/>
            <a:chOff x="510" y="3048"/>
            <a:chExt cx="690" cy="648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10" y="3048"/>
              <a:ext cx="690" cy="6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7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2326987"/>
            <a:ext cx="606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Like Chain and Sprocket, but lacks teeth</a:t>
            </a:r>
          </a:p>
        </p:txBody>
      </p:sp>
      <p:graphicFrame>
        <p:nvGraphicFramePr>
          <p:cNvPr id="13" name="Group 5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22140637"/>
              </p:ext>
            </p:extLst>
          </p:nvPr>
        </p:nvGraphicFramePr>
        <p:xfrm>
          <a:off x="193965" y="3157984"/>
          <a:ext cx="6172200" cy="2079308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Direction of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Pulleys touching the same side of the belt turn in the same direction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it reversible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56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Belt and Pulley System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670472" y="2095608"/>
            <a:ext cx="1600200" cy="1600200"/>
            <a:chOff x="336" y="1224"/>
            <a:chExt cx="1008" cy="100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36" y="1224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8670472" y="2895708"/>
            <a:ext cx="304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9965872" y="2895708"/>
            <a:ext cx="304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8946697" y="5124558"/>
            <a:ext cx="1019175" cy="1028700"/>
            <a:chOff x="510" y="3048"/>
            <a:chExt cx="690" cy="648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10" y="3048"/>
              <a:ext cx="690" cy="6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72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1091" y="2316511"/>
            <a:ext cx="675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When building a belt and pulley system, there are three factors that need to be considered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091" y="3302470"/>
            <a:ext cx="725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400" dirty="0"/>
              <a:t>Pulleys have a grove for the belt to fit</a:t>
            </a:r>
          </a:p>
          <a:p>
            <a:pPr marL="457200" indent="-457200">
              <a:buAutoNum type="arabicPeriod"/>
            </a:pPr>
            <a:r>
              <a:rPr lang="en-CA" sz="2400" dirty="0"/>
              <a:t>The belt sticks to the pulleys</a:t>
            </a:r>
          </a:p>
          <a:p>
            <a:pPr marL="457200" indent="-457200">
              <a:buAutoNum type="arabicPeriod"/>
            </a:pPr>
            <a:r>
              <a:rPr lang="en-CA" sz="2400" dirty="0"/>
              <a:t>The smaller the pulley = faster it turns</a:t>
            </a:r>
          </a:p>
        </p:txBody>
      </p:sp>
    </p:spTree>
    <p:extLst>
      <p:ext uri="{BB962C8B-B14F-4D97-AF65-F5344CB8AC3E}">
        <p14:creationId xmlns="" xmlns:p14="http://schemas.microsoft.com/office/powerpoint/2010/main" val="35222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Speed Changes in Motion Transmission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87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Speed Changes in Worm Gears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400" dirty="0"/>
              <a:t>For each turn of the worm, the gear moves </a:t>
            </a:r>
            <a:r>
              <a:rPr lang="en-CA" sz="2400" b="1" dirty="0"/>
              <a:t>by one tooth</a:t>
            </a:r>
            <a:endParaRPr lang="en-CA" sz="2400" dirty="0"/>
          </a:p>
          <a:p>
            <a:r>
              <a:rPr lang="en-CA" sz="2400" dirty="0"/>
              <a:t>The greater the number of teeth, </a:t>
            </a:r>
            <a:r>
              <a:rPr lang="en-CA" sz="2400" b="1" dirty="0"/>
              <a:t>the slower the speed</a:t>
            </a:r>
            <a:endParaRPr lang="en-CA" sz="2400" dirty="0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1098550" y="4626882"/>
            <a:ext cx="2114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 sz="1350"/>
          </a:p>
        </p:txBody>
      </p:sp>
      <p:grpSp>
        <p:nvGrpSpPr>
          <p:cNvPr id="40" name="Group 18"/>
          <p:cNvGrpSpPr>
            <a:grpSpLocks/>
          </p:cNvGrpSpPr>
          <p:nvPr/>
        </p:nvGrpSpPr>
        <p:grpSpPr bwMode="auto">
          <a:xfrm>
            <a:off x="1384300" y="4569732"/>
            <a:ext cx="1428750" cy="171450"/>
            <a:chOff x="240" y="1968"/>
            <a:chExt cx="1200" cy="144"/>
          </a:xfrm>
        </p:grpSpPr>
        <p:sp>
          <p:nvSpPr>
            <p:cNvPr id="41" name="Line 19"/>
            <p:cNvSpPr>
              <a:spLocks noChangeShapeType="1"/>
            </p:cNvSpPr>
            <p:nvPr/>
          </p:nvSpPr>
          <p:spPr bwMode="auto">
            <a:xfrm flipV="1">
              <a:off x="816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960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1104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1248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V="1">
              <a:off x="1392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V="1">
              <a:off x="672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V="1">
              <a:off x="528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 flipV="1">
              <a:off x="384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V="1">
              <a:off x="240" y="196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 sz="1350"/>
            </a:p>
          </p:txBody>
        </p:sp>
      </p:grpSp>
      <p:pic>
        <p:nvPicPr>
          <p:cNvPr id="50" name="Picture 30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51" y="3512457"/>
            <a:ext cx="1114425" cy="1104900"/>
          </a:xfrm>
          <a:prstGeom prst="rect">
            <a:avLst/>
          </a:prstGeom>
          <a:noFill/>
        </p:spPr>
      </p:pic>
      <p:pic>
        <p:nvPicPr>
          <p:cNvPr id="51" name="Picture 32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4626883"/>
            <a:ext cx="666750" cy="65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62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625 -0.005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Speed Changes in the Remaining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400" dirty="0"/>
              <a:t>The speed varies with the </a:t>
            </a:r>
            <a:r>
              <a:rPr lang="en-CA" sz="2400" b="1" dirty="0"/>
              <a:t>number of teeth/diameter of the gears</a:t>
            </a:r>
            <a:endParaRPr lang="en-CA" sz="2400" dirty="0"/>
          </a:p>
          <a:p>
            <a:r>
              <a:rPr lang="en-CA" sz="2400" dirty="0"/>
              <a:t>If motion is transmitted from </a:t>
            </a:r>
            <a:r>
              <a:rPr lang="en-CA" sz="2400" b="1" dirty="0"/>
              <a:t>a large gear</a:t>
            </a:r>
            <a:r>
              <a:rPr lang="en-CA" sz="2400" dirty="0"/>
              <a:t> to a </a:t>
            </a:r>
            <a:r>
              <a:rPr lang="en-CA" sz="2400" b="1" dirty="0"/>
              <a:t>small gear</a:t>
            </a:r>
            <a:r>
              <a:rPr lang="en-CA" sz="2400" dirty="0"/>
              <a:t>, </a:t>
            </a:r>
            <a:r>
              <a:rPr lang="en-CA" sz="2400" b="1" dirty="0"/>
              <a:t>speed increases</a:t>
            </a:r>
            <a:endParaRPr lang="en-CA" sz="2400" dirty="0"/>
          </a:p>
          <a:p>
            <a:r>
              <a:rPr lang="en-CA" sz="2400" dirty="0"/>
              <a:t>If motion is transmitted from </a:t>
            </a:r>
            <a:r>
              <a:rPr lang="en-CA" sz="2400" b="1" dirty="0"/>
              <a:t>a small gear</a:t>
            </a:r>
            <a:r>
              <a:rPr lang="en-CA" sz="2400" dirty="0"/>
              <a:t> to a </a:t>
            </a:r>
            <a:r>
              <a:rPr lang="en-CA" sz="2400" b="1" dirty="0"/>
              <a:t>large gear</a:t>
            </a:r>
            <a:r>
              <a:rPr lang="en-CA" sz="2400" dirty="0"/>
              <a:t>, </a:t>
            </a:r>
            <a:r>
              <a:rPr lang="en-CA" sz="2400" b="1" dirty="0"/>
              <a:t>speed decreases</a:t>
            </a:r>
            <a:endParaRPr lang="en-CA" sz="2400" dirty="0"/>
          </a:p>
          <a:p>
            <a:r>
              <a:rPr lang="en-CA" sz="2400" dirty="0"/>
              <a:t>If motion is transmitted to </a:t>
            </a:r>
            <a:r>
              <a:rPr lang="en-CA" sz="2400" b="1" dirty="0"/>
              <a:t>gears of equal size</a:t>
            </a:r>
            <a:r>
              <a:rPr lang="en-CA" sz="2400" dirty="0"/>
              <a:t>, </a:t>
            </a:r>
            <a:r>
              <a:rPr lang="en-CA" sz="2400" b="1" dirty="0"/>
              <a:t>no speed change occurs</a:t>
            </a:r>
            <a:endParaRPr lang="en-CA" sz="2400" dirty="0"/>
          </a:p>
        </p:txBody>
      </p:sp>
    </p:spTree>
    <p:extLst>
      <p:ext uri="{BB962C8B-B14F-4D97-AF65-F5344CB8AC3E}">
        <p14:creationId xmlns="" xmlns:p14="http://schemas.microsoft.com/office/powerpoint/2010/main" val="35829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Change Calculation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To find out the exact speed of the driven gear we must find the speed ratio: </a:t>
            </a:r>
          </a:p>
          <a:p>
            <a:pPr>
              <a:buFontTx/>
              <a:buNone/>
            </a:pPr>
            <a:r>
              <a:rPr lang="en-US" sz="2100" dirty="0"/>
              <a:t>		</a:t>
            </a:r>
          </a:p>
          <a:p>
            <a:pPr algn="ctr">
              <a:buFontTx/>
              <a:buNone/>
            </a:pPr>
            <a:r>
              <a:rPr lang="en-US" sz="2400" dirty="0"/>
              <a:t>Speed ratio = </a:t>
            </a:r>
            <a:r>
              <a:rPr lang="en-US" sz="2400" u="sng" dirty="0">
                <a:solidFill>
                  <a:srgbClr val="FF0000"/>
                </a:solidFill>
              </a:rPr>
              <a:t>diameter/number of teeth of the driver gear  </a:t>
            </a:r>
          </a:p>
          <a:p>
            <a:pPr lvl="1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			          			 diameter/number of teeth  of the driven gear</a:t>
            </a:r>
          </a:p>
        </p:txBody>
      </p:sp>
    </p:spTree>
    <p:extLst>
      <p:ext uri="{BB962C8B-B14F-4D97-AF65-F5344CB8AC3E}">
        <p14:creationId xmlns="" xmlns:p14="http://schemas.microsoft.com/office/powerpoint/2010/main" val="37106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2495600" y="1484784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206084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56040" y="4797152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is </a:t>
            </a:r>
            <a:r>
              <a:rPr lang="en-CA" b="1" dirty="0"/>
              <a:t>increasing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567608" y="386104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4032" y="28529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8471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4439816" y="1484784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206084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79576" y="350100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6120" y="28529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8088" y="4437112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is </a:t>
            </a:r>
            <a:r>
              <a:rPr lang="en-CA" b="1" dirty="0"/>
              <a:t>decreasing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3700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6023992" y="1484784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206084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91544" y="400506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8248" y="306896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128" y="4437112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is </a:t>
            </a:r>
            <a:r>
              <a:rPr lang="en-CA" b="1" dirty="0"/>
              <a:t>constant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2351584" y="1556792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55840" y="35010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Intermediate</a:t>
            </a:r>
          </a:p>
        </p:txBody>
      </p:sp>
    </p:spTree>
    <p:extLst>
      <p:ext uri="{BB962C8B-B14F-4D97-AF65-F5344CB8AC3E}">
        <p14:creationId xmlns="" xmlns:p14="http://schemas.microsoft.com/office/powerpoint/2010/main" val="12029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</a:t>
            </a:r>
            <a:r>
              <a:rPr lang="en-CA" dirty="0" smtClean="0"/>
              <a:t>Motion Systems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281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365498"/>
            <a:ext cx="7992888" cy="599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2815771" y="1553029"/>
            <a:ext cx="609600" cy="174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46400" y="2554514"/>
            <a:ext cx="740229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31886" y="3672114"/>
            <a:ext cx="493485" cy="33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46400" y="4775200"/>
            <a:ext cx="478971" cy="31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1233714"/>
            <a:ext cx="14804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A - 20 cm</a:t>
            </a:r>
          </a:p>
          <a:p>
            <a:r>
              <a:rPr lang="en-CA" dirty="0"/>
              <a:t>B - 10 cm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2314583"/>
            <a:ext cx="14804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A - 10 cm</a:t>
            </a:r>
          </a:p>
          <a:p>
            <a:r>
              <a:rPr lang="en-CA" dirty="0"/>
              <a:t>B - 20 cm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395452"/>
            <a:ext cx="14804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A - 20 cm</a:t>
            </a:r>
          </a:p>
          <a:p>
            <a:r>
              <a:rPr lang="en-CA" dirty="0"/>
              <a:t>B - 20 cm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1028" y="4476321"/>
            <a:ext cx="148045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A - 20 cm</a:t>
            </a:r>
          </a:p>
          <a:p>
            <a:r>
              <a:rPr lang="en-CA" dirty="0"/>
              <a:t>B - 10 cm </a:t>
            </a:r>
          </a:p>
          <a:p>
            <a:r>
              <a:rPr lang="en-CA" dirty="0"/>
              <a:t>C-  15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0252" y="5514092"/>
            <a:ext cx="587829" cy="369332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5514092"/>
            <a:ext cx="587829" cy="369332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27603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2495600" y="1484784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206084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67608" y="386104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4032" y="28529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9976" y="4056534"/>
            <a:ext cx="316835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ratio: </a:t>
            </a:r>
            <a:r>
              <a:rPr lang="en-CA" u="sng" dirty="0"/>
              <a:t>driver diameter</a:t>
            </a:r>
          </a:p>
          <a:p>
            <a:r>
              <a:rPr lang="en-CA" dirty="0"/>
              <a:t>                       driven diameter</a:t>
            </a:r>
            <a:endParaRPr lang="en-CA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927648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20cm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9896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10cm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976" y="4936965"/>
            <a:ext cx="259228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ratio: </a:t>
            </a:r>
            <a:r>
              <a:rPr lang="en-CA" u="sng" dirty="0"/>
              <a:t>20cm</a:t>
            </a:r>
            <a:r>
              <a:rPr lang="en-CA" dirty="0"/>
              <a:t> = 2</a:t>
            </a:r>
          </a:p>
          <a:p>
            <a:r>
              <a:rPr lang="en-CA" dirty="0"/>
              <a:t>                       10cm</a:t>
            </a:r>
            <a:endParaRPr lang="en-CA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48045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Situation A</a:t>
            </a:r>
          </a:p>
        </p:txBody>
      </p:sp>
    </p:spTree>
    <p:extLst>
      <p:ext uri="{BB962C8B-B14F-4D97-AF65-F5344CB8AC3E}">
        <p14:creationId xmlns="" xmlns:p14="http://schemas.microsoft.com/office/powerpoint/2010/main" val="2542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4439816" y="1484784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206084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79576" y="350100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76120" y="28529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8088" y="4437113"/>
            <a:ext cx="252028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ratio: </a:t>
            </a:r>
            <a:r>
              <a:rPr lang="en-CA" u="sng" dirty="0"/>
              <a:t>10cm</a:t>
            </a:r>
            <a:r>
              <a:rPr lang="en-CA" dirty="0"/>
              <a:t> = 0.5</a:t>
            </a:r>
          </a:p>
          <a:p>
            <a:r>
              <a:rPr lang="en-CA" dirty="0"/>
              <a:t>                       20cm</a:t>
            </a:r>
            <a:endParaRPr lang="en-CA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31904" y="22048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20cm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1704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10cm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48045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Situation B</a:t>
            </a:r>
          </a:p>
        </p:txBody>
      </p:sp>
    </p:spTree>
    <p:extLst>
      <p:ext uri="{BB962C8B-B14F-4D97-AF65-F5344CB8AC3E}">
        <p14:creationId xmlns="" xmlns:p14="http://schemas.microsoft.com/office/powerpoint/2010/main" val="38941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6023992" y="1542840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400256" y="354717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128" y="4437113"/>
            <a:ext cx="23762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ratio: </a:t>
            </a:r>
            <a:r>
              <a:rPr lang="en-CA" u="sng" dirty="0"/>
              <a:t>20cm</a:t>
            </a:r>
            <a:r>
              <a:rPr lang="en-CA" dirty="0"/>
              <a:t> = 1</a:t>
            </a:r>
          </a:p>
          <a:p>
            <a:r>
              <a:rPr lang="en-CA" dirty="0"/>
              <a:t>                       20cm</a:t>
            </a:r>
            <a:endParaRPr lang="en-CA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3570779" y="1556792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45720" y="2348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20cm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0096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20cm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48045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Situation 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5480" y="354717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8459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6078136" y="1547790"/>
            <a:ext cx="2484000" cy="239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206084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91544" y="400506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Driver </a:t>
            </a:r>
          </a:p>
          <a:p>
            <a:pPr algn="ctr"/>
            <a:r>
              <a:rPr lang="en-CA" dirty="0"/>
              <a:t>Motion starts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8248" y="306896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Driven</a:t>
            </a:r>
          </a:p>
          <a:p>
            <a:pPr algn="ctr"/>
            <a:r>
              <a:rPr lang="en-CA" dirty="0"/>
              <a:t>Motion reaches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6139" y="4386957"/>
            <a:ext cx="265871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Speed ratio: </a:t>
            </a:r>
            <a:r>
              <a:rPr lang="en-CA" u="sng" dirty="0"/>
              <a:t>20cm</a:t>
            </a:r>
            <a:r>
              <a:rPr lang="en-CA" dirty="0"/>
              <a:t> = 1.33</a:t>
            </a:r>
          </a:p>
          <a:p>
            <a:r>
              <a:rPr lang="en-CA" dirty="0"/>
              <a:t>                       15 cm</a:t>
            </a:r>
            <a:endParaRPr lang="en-CA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7379"/>
          <a:stretch>
            <a:fillRect/>
          </a:stretch>
        </p:blipFill>
        <p:spPr bwMode="auto">
          <a:xfrm>
            <a:off x="2351584" y="1556792"/>
            <a:ext cx="266429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55840" y="35010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Intermediate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664" y="23488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20cm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0096" y="22768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15cm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9896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d= 10cm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48045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Situation D</a:t>
            </a:r>
          </a:p>
        </p:txBody>
      </p:sp>
    </p:spTree>
    <p:extLst>
      <p:ext uri="{BB962C8B-B14F-4D97-AF65-F5344CB8AC3E}">
        <p14:creationId xmlns="" xmlns:p14="http://schemas.microsoft.com/office/powerpoint/2010/main" val="40293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Systems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400" dirty="0" smtClean="0"/>
              <a:t>*Motion </a:t>
            </a:r>
            <a:r>
              <a:rPr lang="en-CA" sz="2400" i="1" dirty="0" smtClean="0"/>
              <a:t>Transmission</a:t>
            </a:r>
            <a:r>
              <a:rPr lang="en-CA" sz="2400" dirty="0" smtClean="0"/>
              <a:t> System Types</a:t>
            </a:r>
            <a:endParaRPr lang="en-C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760498"/>
          </a:xfrm>
        </p:spPr>
        <p:txBody>
          <a:bodyPr>
            <a:normAutofit fontScale="70000" lnSpcReduction="20000"/>
          </a:bodyPr>
          <a:lstStyle/>
          <a:p>
            <a:r>
              <a:rPr lang="en-CA" sz="3400" dirty="0" smtClean="0"/>
              <a:t>Gear Train</a:t>
            </a:r>
          </a:p>
          <a:p>
            <a:r>
              <a:rPr lang="en-CA" sz="3400" dirty="0" smtClean="0"/>
              <a:t>Chain and Sprocket</a:t>
            </a:r>
          </a:p>
          <a:p>
            <a:r>
              <a:rPr lang="en-CA" sz="3400" dirty="0" smtClean="0"/>
              <a:t>Worm and Worm Gear</a:t>
            </a:r>
          </a:p>
          <a:p>
            <a:r>
              <a:rPr lang="en-CA" sz="3400" dirty="0" smtClean="0"/>
              <a:t>Friction wheels</a:t>
            </a:r>
          </a:p>
          <a:p>
            <a:r>
              <a:rPr lang="en-CA" sz="3400" dirty="0" smtClean="0"/>
              <a:t>Belt and Pulley</a:t>
            </a:r>
          </a:p>
          <a:p>
            <a:endParaRPr lang="en-CA" sz="3400" dirty="0" smtClean="0"/>
          </a:p>
          <a:p>
            <a:r>
              <a:rPr lang="en-CA" sz="3400" dirty="0" smtClean="0"/>
              <a:t>Speed changes</a:t>
            </a:r>
          </a:p>
          <a:p>
            <a:r>
              <a:rPr lang="en-CA" sz="3400" dirty="0" smtClean="0"/>
              <a:t>Speed ratios</a:t>
            </a:r>
          </a:p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sz="2400" dirty="0" smtClean="0"/>
              <a:t>Motion </a:t>
            </a:r>
            <a:r>
              <a:rPr lang="en-CA" sz="2400" i="1" dirty="0" smtClean="0"/>
              <a:t>Transformation</a:t>
            </a:r>
            <a:r>
              <a:rPr lang="en-CA" sz="2400" dirty="0" smtClean="0"/>
              <a:t> System Types</a:t>
            </a:r>
            <a:endParaRPr lang="en-CA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732789"/>
          </a:xfrm>
        </p:spPr>
        <p:txBody>
          <a:bodyPr/>
          <a:lstStyle/>
          <a:p>
            <a:r>
              <a:rPr lang="en-CA" sz="2400" dirty="0" smtClean="0"/>
              <a:t>*Cam and Follower</a:t>
            </a:r>
          </a:p>
          <a:p>
            <a:r>
              <a:rPr lang="en-CA" sz="2400" dirty="0" smtClean="0"/>
              <a:t>*Slider-Crank Mechanism</a:t>
            </a:r>
          </a:p>
          <a:p>
            <a:r>
              <a:rPr lang="en-CA" sz="2400" dirty="0" smtClean="0"/>
              <a:t>*Rack and Pinion</a:t>
            </a:r>
          </a:p>
          <a:p>
            <a:r>
              <a:rPr lang="en-CA" sz="2400" dirty="0" smtClean="0"/>
              <a:t>Screw Gear (type I) </a:t>
            </a:r>
          </a:p>
          <a:p>
            <a:r>
              <a:rPr lang="en-CA" sz="2400" dirty="0" smtClean="0"/>
              <a:t>Screw Gear (type II)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Motion Transformation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166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661654" cy="149961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Motion Transformation 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08860"/>
            <a:ext cx="11048999" cy="4091940"/>
          </a:xfrm>
        </p:spPr>
        <p:txBody>
          <a:bodyPr anchor="t">
            <a:normAutofit/>
          </a:bodyPr>
          <a:lstStyle/>
          <a:p>
            <a:pPr marL="609600" indent="-609600">
              <a:buNone/>
            </a:pPr>
            <a:r>
              <a:rPr lang="en-US" sz="2800" b="1" dirty="0"/>
              <a:t>Definition: </a:t>
            </a:r>
            <a:r>
              <a:rPr lang="en-US" sz="2800" dirty="0"/>
              <a:t>Relaying a motion from one part of the system to another, while </a:t>
            </a:r>
            <a:r>
              <a:rPr lang="en-US" sz="2800" b="1" dirty="0"/>
              <a:t>changing its form</a:t>
            </a:r>
            <a:endParaRPr lang="en-US" sz="2800" dirty="0"/>
          </a:p>
          <a:p>
            <a:r>
              <a:rPr lang="en-US" sz="2400" dirty="0"/>
              <a:t>Translational motion to Rotational motion</a:t>
            </a:r>
          </a:p>
          <a:p>
            <a:r>
              <a:rPr lang="en-US" sz="2400" dirty="0"/>
              <a:t>Rotational motion to Translational motion</a:t>
            </a:r>
          </a:p>
        </p:txBody>
      </p:sp>
    </p:spTree>
    <p:extLst>
      <p:ext uri="{BB962C8B-B14F-4D97-AF65-F5344CB8AC3E}">
        <p14:creationId xmlns="" xmlns:p14="http://schemas.microsoft.com/office/powerpoint/2010/main" val="5302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128" y="1083077"/>
            <a:ext cx="4492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*Rack </a:t>
            </a:r>
            <a:r>
              <a:rPr lang="en-CA" sz="3200" b="1" dirty="0"/>
              <a:t>and </a:t>
            </a:r>
            <a:r>
              <a:rPr lang="en-CA" sz="3200" b="1" dirty="0" smtClean="0"/>
              <a:t>Pinion</a:t>
            </a:r>
          </a:p>
          <a:p>
            <a:endParaRPr lang="en-CA" sz="3200" b="1" dirty="0"/>
          </a:p>
          <a:p>
            <a:r>
              <a:rPr lang="en-CA" sz="2800" dirty="0"/>
              <a:t>Rack (</a:t>
            </a:r>
            <a:r>
              <a:rPr lang="en-CA" sz="2800" dirty="0" smtClean="0"/>
              <a:t>bar with teeth) </a:t>
            </a:r>
          </a:p>
          <a:p>
            <a:r>
              <a:rPr lang="en-CA" sz="2800" dirty="0" smtClean="0"/>
              <a:t>and </a:t>
            </a:r>
            <a:r>
              <a:rPr lang="en-CA" sz="2800" dirty="0"/>
              <a:t>Pinion (gear)</a:t>
            </a:r>
          </a:p>
          <a:p>
            <a:endParaRPr lang="en-CA" dirty="0"/>
          </a:p>
        </p:txBody>
      </p:sp>
      <p:pic>
        <p:nvPicPr>
          <p:cNvPr id="3" name="Picture 2" descr="http://coewww.rutgers.edu/classes/mae/mae488/hw/lectures/1116_files/gear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28" y="2147455"/>
            <a:ext cx="5368084" cy="3458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2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Rack and Pinion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18712" y="2222287"/>
            <a:ext cx="10554574" cy="4123095"/>
          </a:xfrm>
        </p:spPr>
        <p:txBody>
          <a:bodyPr>
            <a:normAutofit lnSpcReduction="10000"/>
          </a:bodyPr>
          <a:lstStyle/>
          <a:p>
            <a:pPr marL="57150" indent="0">
              <a:lnSpc>
                <a:spcPct val="80000"/>
              </a:lnSpc>
              <a:buNone/>
            </a:pPr>
            <a:r>
              <a:rPr lang="en-US" sz="2400" dirty="0" smtClean="0"/>
              <a:t>Contains a rack (straight bar with teeth) and a pinion (gear). </a:t>
            </a:r>
          </a:p>
          <a:p>
            <a:pPr marL="5715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57150" indent="0">
              <a:lnSpc>
                <a:spcPct val="80000"/>
              </a:lnSpc>
              <a:buNone/>
            </a:pPr>
            <a:r>
              <a:rPr lang="en-US" sz="2400" dirty="0" smtClean="0"/>
              <a:t>Rotational </a:t>
            </a:r>
            <a:r>
              <a:rPr lang="en-US" sz="2400" dirty="0" smtClean="0">
                <a:sym typeface="Wingdings" pitchFamily="2" charset="2"/>
              </a:rPr>
              <a:t> Translational (driver = ________)</a:t>
            </a:r>
          </a:p>
          <a:p>
            <a:pPr marL="57150" indent="0">
              <a:lnSpc>
                <a:spcPct val="8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Translational  Rotational (driver = ________)</a:t>
            </a:r>
            <a:endParaRPr lang="en-US" sz="2400" dirty="0" smtClean="0"/>
          </a:p>
          <a:p>
            <a:pPr marL="457200" indent="-457200">
              <a:lnSpc>
                <a:spcPct val="80000"/>
              </a:lnSpc>
              <a:buNone/>
            </a:pPr>
            <a:r>
              <a:rPr lang="en-US" sz="2400" dirty="0" smtClean="0"/>
              <a:t>This system is reversible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sz="2400" dirty="0"/>
          </a:p>
          <a:p>
            <a:pPr marL="457200" indent="-457200">
              <a:lnSpc>
                <a:spcPct val="80000"/>
              </a:lnSpc>
              <a:buNone/>
            </a:pPr>
            <a:r>
              <a:rPr lang="en-US" sz="2400" dirty="0"/>
              <a:t>While building a rack and pinion you must ensure that: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The teeth on both the rack and pinion must </a:t>
            </a:r>
            <a:r>
              <a:rPr lang="en-US" sz="2400" b="1" dirty="0" smtClean="0"/>
              <a:t>match</a:t>
            </a:r>
            <a:endParaRPr lang="en-US" sz="2400" b="1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The system requires frequent lubrification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2400" dirty="0"/>
              <a:t>More teeth on pinion = slower rotation</a:t>
            </a:r>
          </a:p>
        </p:txBody>
      </p:sp>
      <p:pic>
        <p:nvPicPr>
          <p:cNvPr id="33796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199" y="579438"/>
            <a:ext cx="889000" cy="876300"/>
          </a:xfrm>
          <a:prstGeom prst="rect">
            <a:avLst/>
          </a:prstGeom>
          <a:noFill/>
        </p:spPr>
      </p:pic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6095999" y="1341438"/>
            <a:ext cx="1600200" cy="152400"/>
            <a:chOff x="240" y="2304"/>
            <a:chExt cx="1008" cy="96"/>
          </a:xfrm>
        </p:grpSpPr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336" y="2400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720" y="23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240" y="230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03271" y="2923309"/>
            <a:ext cx="12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Pinion</a:t>
            </a:r>
            <a:endParaRPr lang="en-CA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44837" y="3380512"/>
            <a:ext cx="105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Rack</a:t>
            </a:r>
            <a:endParaRPr lang="en-CA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628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9556E-7 L -0.15417 -7.9556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3.70028E-8 L -0.00417 3.70028E-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Motion </a:t>
            </a:r>
            <a:r>
              <a:rPr lang="en-CA" i="1" dirty="0"/>
              <a:t>Transmission</a:t>
            </a:r>
            <a:r>
              <a:rPr lang="en-CA" dirty="0"/>
              <a:t>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800" dirty="0"/>
              <a:t>Def: Relaying the </a:t>
            </a:r>
            <a:r>
              <a:rPr lang="en-CA" sz="2800" b="1" u="sng" dirty="0"/>
              <a:t>same type of motion </a:t>
            </a:r>
            <a:r>
              <a:rPr lang="en-CA" sz="2800" dirty="0"/>
              <a:t>from one part of the system to the other part. </a:t>
            </a:r>
          </a:p>
          <a:p>
            <a:pPr lvl="1"/>
            <a:r>
              <a:rPr lang="en-CA" sz="2400" dirty="0"/>
              <a:t>Translational motion at the beginning to translational motion at the end</a:t>
            </a:r>
          </a:p>
          <a:p>
            <a:pPr lvl="1"/>
            <a:r>
              <a:rPr lang="en-CA" sz="2400" dirty="0"/>
              <a:t>Rotational motion at the beginning to rotational motion at the end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382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do we have Rack and Pinions?</a:t>
            </a:r>
          </a:p>
        </p:txBody>
      </p:sp>
      <p:pic>
        <p:nvPicPr>
          <p:cNvPr id="4" name="Picture 3" descr="steering-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699" y="2153340"/>
            <a:ext cx="6070600" cy="455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0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203" y="1464752"/>
            <a:ext cx="4492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*Cam </a:t>
            </a:r>
            <a:r>
              <a:rPr lang="en-CA" sz="3200" b="1" dirty="0"/>
              <a:t>and </a:t>
            </a:r>
            <a:r>
              <a:rPr lang="en-CA" sz="3200" b="1" dirty="0" smtClean="0"/>
              <a:t>Follower</a:t>
            </a:r>
          </a:p>
          <a:p>
            <a:endParaRPr lang="en-CA" sz="3200" b="1" dirty="0"/>
          </a:p>
          <a:p>
            <a:r>
              <a:rPr lang="en-CA" sz="2800" dirty="0"/>
              <a:t>Cam (circular component) and follower (red stick)</a:t>
            </a:r>
          </a:p>
          <a:p>
            <a:endParaRPr lang="en-CA" dirty="0"/>
          </a:p>
        </p:txBody>
      </p:sp>
      <p:pic>
        <p:nvPicPr>
          <p:cNvPr id="3074" name="Picture 2" descr="http://technologyinthemearns.net/subjects/Technological%20Studies/S1%20and%20S2/mechanisms/lesson6-rack%20pin%20and%20cams/images/CA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1" y="2119745"/>
            <a:ext cx="3502831" cy="4032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8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 and Follower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18712" y="2222288"/>
            <a:ext cx="10554574" cy="2417076"/>
          </a:xfrm>
        </p:spPr>
        <p:txBody>
          <a:bodyPr/>
          <a:lstStyle/>
          <a:p>
            <a:pPr marL="438150" indent="-381000">
              <a:lnSpc>
                <a:spcPct val="90000"/>
              </a:lnSpc>
            </a:pPr>
            <a:r>
              <a:rPr lang="en-US" sz="2400" dirty="0"/>
              <a:t>Rotational </a:t>
            </a:r>
            <a:r>
              <a:rPr lang="en-US" sz="2400" dirty="0" smtClean="0"/>
              <a:t>motion </a:t>
            </a:r>
            <a:r>
              <a:rPr lang="en-US" sz="2400" dirty="0"/>
              <a:t>to </a:t>
            </a:r>
            <a:r>
              <a:rPr lang="en-US" sz="2400" dirty="0" smtClean="0"/>
              <a:t>translational motion</a:t>
            </a:r>
            <a:endParaRPr lang="en-US" sz="2400" dirty="0"/>
          </a:p>
          <a:p>
            <a:pPr marL="438150" indent="-381000">
              <a:lnSpc>
                <a:spcPct val="90000"/>
              </a:lnSpc>
            </a:pPr>
            <a:endParaRPr lang="en-US" sz="2400" dirty="0"/>
          </a:p>
          <a:p>
            <a:pPr marL="438150" indent="-381000">
              <a:lnSpc>
                <a:spcPct val="90000"/>
              </a:lnSpc>
            </a:pPr>
            <a:r>
              <a:rPr lang="en-US" sz="2400" dirty="0" smtClean="0"/>
              <a:t>Reversible? </a:t>
            </a:r>
          </a:p>
        </p:txBody>
      </p:sp>
      <p:pic>
        <p:nvPicPr>
          <p:cNvPr id="36870" name="Picture 6" descr="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4116" y="1515163"/>
            <a:ext cx="2343150" cy="3124200"/>
          </a:xfrm>
          <a:prstGeom prst="rect">
            <a:avLst/>
          </a:prstGeom>
          <a:noFill/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194191" y="143563"/>
            <a:ext cx="1143000" cy="1676400"/>
            <a:chOff x="528" y="864"/>
            <a:chExt cx="720" cy="1056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528" y="1728"/>
              <a:ext cx="72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768" y="864"/>
              <a:ext cx="240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02042" y="3645074"/>
            <a:ext cx="140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775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4431E-6 L -0.00417 0.088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8881 L 0.00416 -0.011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Cam and </a:t>
            </a:r>
            <a:r>
              <a:rPr lang="en-CA" dirty="0" smtClean="0"/>
              <a:t>Follower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67" y="2180725"/>
            <a:ext cx="10554574" cy="287580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400" dirty="0"/>
              <a:t>When building a cam and follower, you must ensure that: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The follower must be </a:t>
            </a:r>
            <a:r>
              <a:rPr lang="en-US" sz="2400" dirty="0" smtClean="0"/>
              <a:t>have a translational </a:t>
            </a:r>
            <a:r>
              <a:rPr lang="en-US" sz="2400" b="1" dirty="0" smtClean="0"/>
              <a:t>guide</a:t>
            </a:r>
            <a:endParaRPr lang="en-US" sz="2400" b="1" dirty="0"/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The </a:t>
            </a:r>
            <a:r>
              <a:rPr lang="en-US" sz="2400" b="1" dirty="0"/>
              <a:t>shape</a:t>
            </a:r>
            <a:r>
              <a:rPr lang="en-US" sz="2400" dirty="0"/>
              <a:t> of the cam determines how the follower will </a:t>
            </a:r>
            <a:r>
              <a:rPr lang="en-US" sz="2400" dirty="0" smtClean="0"/>
              <a:t>move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CA" sz="2400" dirty="0" smtClean="0"/>
              <a:t>An </a:t>
            </a:r>
            <a:r>
              <a:rPr lang="en-CA" sz="2400" i="1" dirty="0" smtClean="0"/>
              <a:t>eccentric</a:t>
            </a:r>
            <a:r>
              <a:rPr lang="en-CA" sz="2400" dirty="0" smtClean="0"/>
              <a:t> has the same </a:t>
            </a:r>
            <a:r>
              <a:rPr lang="en-CA" sz="2400" b="1" dirty="0" smtClean="0"/>
              <a:t>shape</a:t>
            </a:r>
            <a:r>
              <a:rPr lang="en-CA" sz="2400" dirty="0" smtClean="0"/>
              <a:t> as a cam, but its rotational </a:t>
            </a:r>
          </a:p>
          <a:p>
            <a:pPr marL="1314450" lvl="2" indent="-457200">
              <a:lnSpc>
                <a:spcPct val="90000"/>
              </a:lnSpc>
              <a:buNone/>
            </a:pPr>
            <a:r>
              <a:rPr lang="en-CA" sz="2400" dirty="0" smtClean="0"/>
              <a:t>axis is</a:t>
            </a:r>
            <a:r>
              <a:rPr lang="en-CA" sz="2400" b="1" dirty="0" smtClean="0"/>
              <a:t> off-center</a:t>
            </a:r>
            <a:r>
              <a:rPr lang="en-CA" sz="2400" dirty="0" smtClean="0"/>
              <a:t>.</a:t>
            </a:r>
            <a:endParaRPr lang="en-US" sz="2200" dirty="0"/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sz="2400" dirty="0"/>
              <a:t>A </a:t>
            </a:r>
            <a:r>
              <a:rPr lang="en-US" sz="2400" b="1" dirty="0"/>
              <a:t>spring</a:t>
            </a:r>
            <a:r>
              <a:rPr lang="en-US" sz="2400" dirty="0"/>
              <a:t> is </a:t>
            </a:r>
            <a:r>
              <a:rPr lang="en-US" sz="2400" dirty="0" smtClean="0"/>
              <a:t>usually needed </a:t>
            </a:r>
            <a:r>
              <a:rPr lang="en-US" sz="2400" dirty="0"/>
              <a:t>to keep the follower in contact with the cam</a:t>
            </a:r>
          </a:p>
          <a:p>
            <a:endParaRPr lang="en-US" dirty="0"/>
          </a:p>
        </p:txBody>
      </p:sp>
      <p:pic>
        <p:nvPicPr>
          <p:cNvPr id="4" name="Picture 3" descr="C:\Users\Sissi\Downloads\20170217_160915.jpg"/>
          <p:cNvPicPr/>
          <p:nvPr/>
        </p:nvPicPr>
        <p:blipFill>
          <a:blip r:embed="rId2" cstate="print"/>
          <a:srcRect l="10577" t="34188" r="12340" b="32051"/>
          <a:stretch>
            <a:fillRect/>
          </a:stretch>
        </p:blipFill>
        <p:spPr bwMode="auto">
          <a:xfrm>
            <a:off x="810001" y="4862945"/>
            <a:ext cx="5701636" cy="172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cam and follower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4739492"/>
            <a:ext cx="4044006" cy="1946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am and follower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787" y="717839"/>
            <a:ext cx="1428750" cy="322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48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Cam and Follower Uses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81" y="2291560"/>
            <a:ext cx="8476392" cy="3636511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Toys</a:t>
            </a:r>
          </a:p>
          <a:p>
            <a:endParaRPr lang="en-CA" dirty="0"/>
          </a:p>
        </p:txBody>
      </p:sp>
      <p:pic>
        <p:nvPicPr>
          <p:cNvPr id="5" name="Picture 4" descr="glossary-camfol-sees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4489" y="2318233"/>
            <a:ext cx="4417655" cy="396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Cam and Follower Uses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1752600" cy="3636511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Water Powered Mill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glossary-cam-wa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09800"/>
            <a:ext cx="769620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94" y="1093563"/>
            <a:ext cx="50397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*Slider-Crank Mechanism</a:t>
            </a:r>
          </a:p>
          <a:p>
            <a:endParaRPr lang="en-CA" sz="3200" b="1" dirty="0"/>
          </a:p>
          <a:p>
            <a:pPr>
              <a:buFont typeface="Arial" pitchFamily="34" charset="0"/>
              <a:buChar char="•"/>
            </a:pPr>
            <a:r>
              <a:rPr lang="en-CA" sz="2800" dirty="0"/>
              <a:t>Crank (rotational component)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Slider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Connecting rod</a:t>
            </a:r>
          </a:p>
          <a:p>
            <a:endParaRPr lang="en-CA" sz="2800" dirty="0"/>
          </a:p>
          <a:p>
            <a:endParaRPr lang="en-CA" dirty="0"/>
          </a:p>
        </p:txBody>
      </p:sp>
      <p:pic>
        <p:nvPicPr>
          <p:cNvPr id="3" name="Picture 4" descr="https://upload.wikimedia.org/wikipedia/en/9/96/Slidercrank_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65" y="2909455"/>
            <a:ext cx="5599583" cy="3135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slider and crank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2" y="3978150"/>
            <a:ext cx="5660722" cy="308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Slider-Crank Mechanism</a:t>
            </a:r>
            <a:endParaRPr lang="en-CA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18712" y="2166870"/>
            <a:ext cx="10554574" cy="2391276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en-US" sz="2800" dirty="0" smtClean="0"/>
              <a:t>Rotational </a:t>
            </a:r>
            <a:r>
              <a:rPr lang="en-US" sz="2800" dirty="0" smtClean="0">
                <a:sym typeface="Wingdings" pitchFamily="2" charset="2"/>
              </a:rPr>
              <a:t> T</a:t>
            </a:r>
            <a:r>
              <a:rPr lang="en-US" sz="2800" dirty="0" smtClean="0"/>
              <a:t>ranslational  (driver = __________)</a:t>
            </a:r>
          </a:p>
          <a:p>
            <a:r>
              <a:rPr lang="en-US" sz="2800" dirty="0" smtClean="0"/>
              <a:t>Translational </a:t>
            </a:r>
            <a:r>
              <a:rPr lang="en-US" sz="2800" dirty="0" smtClean="0">
                <a:sym typeface="Wingdings" pitchFamily="2" charset="2"/>
              </a:rPr>
              <a:t> Rotational (driver = ___________) </a:t>
            </a:r>
          </a:p>
          <a:p>
            <a:r>
              <a:rPr lang="en-US" sz="2800" dirty="0" smtClean="0">
                <a:sym typeface="Wingdings" pitchFamily="2" charset="2"/>
              </a:rPr>
              <a:t>Reversible? </a:t>
            </a:r>
          </a:p>
          <a:p>
            <a:r>
              <a:rPr lang="en-US" sz="2800" dirty="0" smtClean="0"/>
              <a:t>This is the mechanisms </a:t>
            </a:r>
            <a:r>
              <a:rPr lang="en-US" sz="2800" dirty="0" smtClean="0">
                <a:solidFill>
                  <a:srgbClr val="FF0000"/>
                </a:solidFill>
              </a:rPr>
              <a:t>used in pistons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44145" y="2161309"/>
            <a:ext cx="103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Crank</a:t>
            </a:r>
            <a:endParaRPr lang="en-C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99565" y="2757055"/>
            <a:ext cx="110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Slider</a:t>
            </a:r>
            <a:endParaRPr lang="en-C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127" y="3352801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Yes</a:t>
            </a:r>
            <a:endParaRPr lang="en-CA" sz="2800" dirty="0"/>
          </a:p>
        </p:txBody>
      </p:sp>
    </p:spTree>
    <p:extLst>
      <p:ext uri="{BB962C8B-B14F-4D97-AF65-F5344CB8AC3E}">
        <p14:creationId xmlns="" xmlns:p14="http://schemas.microsoft.com/office/powerpoint/2010/main" val="24062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Slider-Crank Uses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667688" cy="3636511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Trains-wheels</a:t>
            </a:r>
          </a:p>
          <a:p>
            <a:endParaRPr lang="en-CA" dirty="0"/>
          </a:p>
        </p:txBody>
      </p:sp>
      <p:pic>
        <p:nvPicPr>
          <p:cNvPr id="4" name="Picture 3" descr="train wh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2283" y="2125305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86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Slider-Crank Uses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582088" cy="3636511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Internal Combustion Engines-Cars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car pis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4579" y="1911637"/>
            <a:ext cx="3733801" cy="4733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3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661654" cy="149961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Motion </a:t>
            </a:r>
            <a:r>
              <a:rPr lang="en-US" sz="3600" i="1" dirty="0"/>
              <a:t>Transformation</a:t>
            </a:r>
            <a:r>
              <a:rPr lang="en-US" sz="3600" dirty="0"/>
              <a:t> </a:t>
            </a:r>
            <a:r>
              <a:rPr lang="en-US" sz="3600" dirty="0" smtClean="0"/>
              <a:t>Systems?</a:t>
            </a:r>
            <a:endParaRPr lang="en-US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08860"/>
            <a:ext cx="11048999" cy="4091940"/>
          </a:xfrm>
        </p:spPr>
        <p:txBody>
          <a:bodyPr anchor="t">
            <a:normAutofit/>
          </a:bodyPr>
          <a:lstStyle/>
          <a:p>
            <a:pPr marL="609600" indent="-609600">
              <a:buNone/>
            </a:pPr>
            <a:r>
              <a:rPr lang="en-US" sz="2800" b="1" dirty="0"/>
              <a:t>Definition: </a:t>
            </a:r>
            <a:r>
              <a:rPr lang="en-US" sz="2800" dirty="0"/>
              <a:t>Relaying a motion from one part of the system to another, while </a:t>
            </a:r>
            <a:r>
              <a:rPr lang="en-US" sz="2800" b="1" dirty="0"/>
              <a:t>changing its form</a:t>
            </a:r>
            <a:endParaRPr lang="en-US" sz="2800" dirty="0"/>
          </a:p>
          <a:p>
            <a:r>
              <a:rPr lang="en-US" sz="2400" dirty="0"/>
              <a:t>Translational motion to Rotational motion</a:t>
            </a:r>
          </a:p>
          <a:p>
            <a:r>
              <a:rPr lang="en-US" sz="2400" dirty="0"/>
              <a:t>Rotational motion to Translational motion</a:t>
            </a:r>
          </a:p>
        </p:txBody>
      </p:sp>
    </p:spTree>
    <p:extLst>
      <p:ext uri="{BB962C8B-B14F-4D97-AF65-F5344CB8AC3E}">
        <p14:creationId xmlns="" xmlns:p14="http://schemas.microsoft.com/office/powerpoint/2010/main" val="5302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Slider-Crank Mechanism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CA" sz="2800" dirty="0" smtClean="0"/>
              <a:t>Considerations</a:t>
            </a:r>
          </a:p>
          <a:p>
            <a:pPr lvl="0">
              <a:buFont typeface="+mj-lt"/>
              <a:buAutoNum type="arabicPeriod"/>
            </a:pPr>
            <a:r>
              <a:rPr lang="en-CA" sz="2800" dirty="0" smtClean="0"/>
              <a:t>The </a:t>
            </a:r>
            <a:r>
              <a:rPr lang="en-CA" sz="2800" b="1" dirty="0" smtClean="0"/>
              <a:t>connecting rod</a:t>
            </a:r>
            <a:r>
              <a:rPr lang="en-CA" sz="2800" dirty="0" smtClean="0"/>
              <a:t> attaches the crank to the slider.</a:t>
            </a:r>
          </a:p>
          <a:p>
            <a:pPr lvl="0">
              <a:buFont typeface="+mj-lt"/>
              <a:buAutoNum type="arabicPeriod"/>
            </a:pPr>
            <a:r>
              <a:rPr lang="en-CA" sz="2800" dirty="0" smtClean="0"/>
              <a:t>The slider must have a translational </a:t>
            </a:r>
            <a:r>
              <a:rPr lang="en-CA" sz="2800" b="1" dirty="0" smtClean="0"/>
              <a:t>guide</a:t>
            </a:r>
            <a:r>
              <a:rPr lang="en-CA" sz="28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CA" sz="2800" dirty="0" smtClean="0"/>
              <a:t>The system requires frequent lubrification.</a:t>
            </a:r>
          </a:p>
          <a:p>
            <a:pPr lvl="1"/>
            <a:endParaRPr lang="en-CA" dirty="0"/>
          </a:p>
        </p:txBody>
      </p:sp>
      <p:pic>
        <p:nvPicPr>
          <p:cNvPr id="4" name="Picture 3" descr="car pis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2544" y="3344461"/>
            <a:ext cx="2771602" cy="351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001" y="1048359"/>
            <a:ext cx="44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Screw Gear (Two types</a:t>
            </a:r>
            <a:r>
              <a:rPr lang="en-CA" sz="3200" b="1" dirty="0" smtClean="0"/>
              <a:t>)</a:t>
            </a:r>
          </a:p>
          <a:p>
            <a:endParaRPr lang="en-CA" sz="3200" b="1" dirty="0"/>
          </a:p>
          <a:p>
            <a:r>
              <a:rPr lang="en-CA" sz="3200" dirty="0"/>
              <a:t>Nut and a screw</a:t>
            </a:r>
          </a:p>
          <a:p>
            <a:endParaRPr lang="en-CA" dirty="0"/>
          </a:p>
        </p:txBody>
      </p:sp>
      <p:pic>
        <p:nvPicPr>
          <p:cNvPr id="3" name="Picture 2" descr="https://d2t1xqejof9utc.cloudfront.net/screenshots/pics/7dc75119b82c3ad4ade72eb327a91e85/mediu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53" y="646345"/>
            <a:ext cx="4544166" cy="3027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plumber's wre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521" y="3984827"/>
            <a:ext cx="5702229" cy="255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 jack.jpg"/>
          <p:cNvPicPr>
            <a:picLocks noChangeAspect="1"/>
          </p:cNvPicPr>
          <p:nvPr/>
        </p:nvPicPr>
        <p:blipFill>
          <a:blip r:embed="rId2" cstate="print"/>
          <a:srcRect t="20755" b="11321"/>
          <a:stretch>
            <a:fillRect/>
          </a:stretch>
        </p:blipFill>
        <p:spPr>
          <a:xfrm>
            <a:off x="2991853" y="2222287"/>
            <a:ext cx="6400800" cy="3686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Screw Gear Systems: Type 1 Use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5" y="2222287"/>
            <a:ext cx="2398295" cy="36365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Car Jack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3505" y="3200400"/>
            <a:ext cx="2362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Screw is turned, which allows for translational motion of the jack to rise</a:t>
            </a:r>
            <a:endParaRPr lang="en-CA" sz="2400" dirty="0"/>
          </a:p>
        </p:txBody>
      </p:sp>
    </p:spTree>
    <p:extLst>
      <p:ext uri="{BB962C8B-B14F-4D97-AF65-F5344CB8AC3E}">
        <p14:creationId xmlns="" xmlns:p14="http://schemas.microsoft.com/office/powerpoint/2010/main" val="32766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Screw Gear Systems: Type 2 Use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Wrench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It’s the nut that does the initial rotational movement</a:t>
            </a:r>
            <a:endParaRPr lang="en-CA" sz="2400" dirty="0"/>
          </a:p>
        </p:txBody>
      </p:sp>
      <p:sp>
        <p:nvSpPr>
          <p:cNvPr id="7170" name="AutoShape 2" descr="Image result for plumber's wren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2" name="Picture 4" descr="Image result for plumber's wr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466" y="2294571"/>
            <a:ext cx="5702229" cy="2551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Screw Gear Systems (2 Types)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400" dirty="0"/>
              <a:t>Contains a </a:t>
            </a:r>
            <a:r>
              <a:rPr lang="en-CA" sz="2400" dirty="0" smtClean="0"/>
              <a:t>screw and a nut</a:t>
            </a:r>
            <a:endParaRPr lang="en-CA" sz="2400" dirty="0"/>
          </a:p>
          <a:p>
            <a:r>
              <a:rPr lang="en-CA" sz="2400" dirty="0"/>
              <a:t>Initial Motion: Rotational			Final Motion: Translational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Type 1: The Screw is the driver (</a:t>
            </a:r>
            <a:r>
              <a:rPr lang="en-CA" sz="2400" i="1" dirty="0"/>
              <a:t>nut is the driven</a:t>
            </a:r>
            <a:r>
              <a:rPr lang="en-CA" sz="2400" dirty="0"/>
              <a:t>)</a:t>
            </a:r>
          </a:p>
          <a:p>
            <a:pPr marL="0" indent="0">
              <a:buNone/>
            </a:pPr>
            <a:r>
              <a:rPr lang="en-CA" sz="2400" dirty="0"/>
              <a:t>Type 2: The Nut is the driver </a:t>
            </a:r>
            <a:r>
              <a:rPr lang="en-CA" sz="2400" i="1" dirty="0"/>
              <a:t>(screw is the driven)</a:t>
            </a:r>
            <a:endParaRPr lang="en-CA" sz="2400" dirty="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0552926" y="1096306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0797839" y="1108795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1051818" y="110490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11265178" y="1108795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11503918" y="1094797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10331285" y="1108795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10108684" y="1108795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9893042" y="1100053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9639300" y="1100843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10487733" y="986543"/>
            <a:ext cx="609600" cy="228600"/>
            <a:chOff x="960" y="3120"/>
            <a:chExt cx="384" cy="144"/>
          </a:xfrm>
        </p:grpSpPr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960" y="3120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960" y="312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1104" y="312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 flipV="1">
              <a:off x="1248" y="312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5867" name="Group 27"/>
          <p:cNvGrpSpPr>
            <a:grpSpLocks/>
          </p:cNvGrpSpPr>
          <p:nvPr/>
        </p:nvGrpSpPr>
        <p:grpSpPr bwMode="auto">
          <a:xfrm flipH="1" flipV="1">
            <a:off x="10320298" y="1248135"/>
            <a:ext cx="609600" cy="228600"/>
            <a:chOff x="960" y="3120"/>
            <a:chExt cx="384" cy="144"/>
          </a:xfrm>
        </p:grpSpPr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960" y="3120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V="1">
              <a:off x="960" y="312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V="1">
              <a:off x="1104" y="312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flipV="1">
              <a:off x="1248" y="3120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11289895" y="121060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11051818" y="12155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10835939" y="1219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0590042" y="1219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10363761" y="122309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>
            <a:off x="10150428" y="122309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>
            <a:off x="9931142" y="121435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>
            <a:off x="9677400" y="1219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H="1">
            <a:off x="9322922" y="1215576"/>
            <a:ext cx="2514600" cy="0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766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21184E-6 L -0.1 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278E-6 L -0.08333 -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75" grpId="0" animBg="1"/>
      <p:bldP spid="35876" grpId="0" animBg="1"/>
      <p:bldP spid="35877" grpId="0" animBg="1"/>
      <p:bldP spid="35878" grpId="0" animBg="1"/>
      <p:bldP spid="35879" grpId="0" animBg="1"/>
      <p:bldP spid="35880" grpId="0" animBg="1"/>
      <p:bldP spid="35881" grpId="0" animBg="1"/>
      <p:bldP spid="3588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Screw Gear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Considerations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The threads of the screws and nuts must match.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Type I: the nut must be connected to the screw in such a way that the nut </a:t>
            </a:r>
            <a:r>
              <a:rPr lang="en-CA" sz="2400" b="1" dirty="0" smtClean="0"/>
              <a:t>cannot rotate</a:t>
            </a:r>
            <a:r>
              <a:rPr lang="en-CA" sz="2400" dirty="0" smtClean="0"/>
              <a:t>.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Type II: the nut must be fixed in such a way that the only possible motion is </a:t>
            </a:r>
            <a:r>
              <a:rPr lang="en-CA" sz="2400" b="1" dirty="0" smtClean="0"/>
              <a:t>rotational</a:t>
            </a:r>
            <a:r>
              <a:rPr lang="en-CA" sz="2400" dirty="0" smtClean="0"/>
              <a:t> motion.</a:t>
            </a:r>
          </a:p>
          <a:p>
            <a:pPr lvl="1">
              <a:buFont typeface="+mj-lt"/>
              <a:buAutoNum type="arabicPeriod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800" dirty="0" smtClean="0"/>
              <a:t> Work in pairs or individually</a:t>
            </a:r>
          </a:p>
          <a:p>
            <a:r>
              <a:rPr lang="en-CA" sz="2800" dirty="0" smtClean="0"/>
              <a:t>After 20 minutes:</a:t>
            </a:r>
          </a:p>
          <a:p>
            <a:pPr lvl="1"/>
            <a:r>
              <a:rPr lang="en-CA" sz="2400" dirty="0" smtClean="0"/>
              <a:t>Hand-in Motion Transmission/Speed Changes Worksheet (from last class)</a:t>
            </a:r>
          </a:p>
          <a:p>
            <a:pPr lvl="1"/>
            <a:r>
              <a:rPr lang="en-CA" sz="2400" dirty="0" smtClean="0"/>
              <a:t>Hand-in Motion Systems Worksheet from this class.</a:t>
            </a:r>
          </a:p>
          <a:p>
            <a:r>
              <a:rPr lang="en-CA" sz="2800" dirty="0" smtClean="0"/>
              <a:t>PLEASE PUT YOUR NAME ON BOTH.</a:t>
            </a:r>
          </a:p>
          <a:p>
            <a:r>
              <a:rPr lang="en-CA" sz="2800" dirty="0" smtClean="0"/>
              <a:t>Be ready for the final level…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Motion </a:t>
            </a:r>
            <a:r>
              <a:rPr lang="en-CA" dirty="0" smtClean="0"/>
              <a:t>systems </a:t>
            </a:r>
            <a:r>
              <a:rPr lang="en-CA" dirty="0"/>
              <a:t>contain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800" dirty="0"/>
              <a:t>Most basic</a:t>
            </a:r>
          </a:p>
          <a:p>
            <a:r>
              <a:rPr lang="en-CA" sz="2400" b="1" dirty="0"/>
              <a:t>Driver component </a:t>
            </a:r>
            <a:r>
              <a:rPr lang="en-CA" sz="2400" dirty="0"/>
              <a:t>which </a:t>
            </a:r>
            <a:r>
              <a:rPr lang="en-CA" sz="2400" b="1" dirty="0"/>
              <a:t>begins the motion</a:t>
            </a:r>
            <a:endParaRPr lang="en-CA" sz="2400" dirty="0"/>
          </a:p>
          <a:p>
            <a:r>
              <a:rPr lang="en-CA" sz="2400" b="1" dirty="0"/>
              <a:t>Driven component </a:t>
            </a:r>
            <a:r>
              <a:rPr lang="en-CA" sz="2400" dirty="0"/>
              <a:t>which </a:t>
            </a:r>
            <a:r>
              <a:rPr lang="en-CA" sz="2400" b="1" dirty="0"/>
              <a:t>receives the motion</a:t>
            </a:r>
          </a:p>
          <a:p>
            <a:endParaRPr lang="en-CA" sz="2400" b="1" dirty="0"/>
          </a:p>
          <a:p>
            <a:pPr marL="0" indent="0">
              <a:buNone/>
            </a:pPr>
            <a:r>
              <a:rPr lang="en-CA" sz="2800" dirty="0"/>
              <a:t>More complex systems also have</a:t>
            </a:r>
          </a:p>
          <a:p>
            <a:r>
              <a:rPr lang="en-CA" sz="2400" b="1" dirty="0"/>
              <a:t>Intermediate components </a:t>
            </a:r>
            <a:r>
              <a:rPr lang="en-CA" sz="2400" dirty="0"/>
              <a:t>which are </a:t>
            </a:r>
            <a:r>
              <a:rPr lang="en-CA" sz="2400" b="1" dirty="0"/>
              <a:t>in-between </a:t>
            </a:r>
            <a:r>
              <a:rPr lang="en-CA" sz="2400" dirty="0"/>
              <a:t>the driver and driven component to </a:t>
            </a:r>
            <a:r>
              <a:rPr lang="en-CA" sz="2400" b="1" dirty="0"/>
              <a:t>transfer the motion from the driver to the driven.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857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Motion Transmission Systems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722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0319">
            <a:off x="1500394" y="1820863"/>
            <a:ext cx="1485900" cy="1473200"/>
          </a:xfrm>
          <a:prstGeom prst="rect">
            <a:avLst/>
          </a:prstGeom>
          <a:noFill/>
        </p:spPr>
      </p:pic>
      <p:pic>
        <p:nvPicPr>
          <p:cNvPr id="7" name="Picture 2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3926">
            <a:off x="2755243" y="2017469"/>
            <a:ext cx="889000" cy="876300"/>
          </a:xfrm>
          <a:prstGeom prst="rect">
            <a:avLst/>
          </a:prstGeom>
          <a:noFill/>
        </p:spPr>
      </p:pic>
      <p:pic>
        <p:nvPicPr>
          <p:cNvPr id="8" name="Picture 39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211" y="1810248"/>
            <a:ext cx="1485900" cy="147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7712" y="882861"/>
            <a:ext cx="44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Gear Train</a:t>
            </a:r>
          </a:p>
          <a:p>
            <a:r>
              <a:rPr lang="en-CA" sz="2800" dirty="0"/>
              <a:t>Series of interlocking gears</a:t>
            </a:r>
          </a:p>
          <a:p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911836" y="3112110"/>
            <a:ext cx="44924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Chain and Sprocket</a:t>
            </a:r>
          </a:p>
          <a:p>
            <a:r>
              <a:rPr lang="en-CA" sz="2800" dirty="0"/>
              <a:t>Sprockets (gears) surrounded by a chain</a:t>
            </a:r>
          </a:p>
          <a:p>
            <a:endParaRPr lang="en-CA" dirty="0"/>
          </a:p>
        </p:txBody>
      </p:sp>
      <p:pic>
        <p:nvPicPr>
          <p:cNvPr id="1026" name="Picture 2" descr="https://i.imgur.com/LjbK2qk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30" y="4299864"/>
            <a:ext cx="2162106" cy="2109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Image result for bike chain and sprocke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4476" y="3467615"/>
            <a:ext cx="4435474" cy="2927413"/>
          </a:xfrm>
          <a:prstGeom prst="rect">
            <a:avLst/>
          </a:prstGeom>
          <a:noFill/>
        </p:spPr>
      </p:pic>
      <p:pic>
        <p:nvPicPr>
          <p:cNvPr id="40964" name="Picture 4" descr="Image result for gear train wa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7788" y="266699"/>
            <a:ext cx="4857750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9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Gear Trains</a:t>
            </a:r>
          </a:p>
        </p:txBody>
      </p:sp>
      <p:pic>
        <p:nvPicPr>
          <p:cNvPr id="4" name="Picture 37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0319">
            <a:off x="7338312" y="2398485"/>
            <a:ext cx="1485900" cy="1473200"/>
          </a:xfrm>
          <a:prstGeom prst="rect">
            <a:avLst/>
          </a:prstGeom>
          <a:noFill/>
        </p:spPr>
      </p:pic>
      <p:pic>
        <p:nvPicPr>
          <p:cNvPr id="5" name="Picture 2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3926">
            <a:off x="8607450" y="2609379"/>
            <a:ext cx="889000" cy="876300"/>
          </a:xfrm>
          <a:prstGeom prst="rect">
            <a:avLst/>
          </a:prstGeom>
          <a:noFill/>
        </p:spPr>
      </p:pic>
      <p:pic>
        <p:nvPicPr>
          <p:cNvPr id="6" name="Picture 39" descr="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0416" y="2416445"/>
            <a:ext cx="1485900" cy="1473200"/>
          </a:xfrm>
          <a:prstGeom prst="rect">
            <a:avLst/>
          </a:prstGeom>
          <a:noFill/>
        </p:spPr>
      </p:pic>
      <p:sp>
        <p:nvSpPr>
          <p:cNvPr id="8" name="Arrow: Curved Down 7"/>
          <p:cNvSpPr/>
          <p:nvPr/>
        </p:nvSpPr>
        <p:spPr>
          <a:xfrm>
            <a:off x="7566005" y="2715838"/>
            <a:ext cx="1030514" cy="4192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Arrow: Curved Down 8"/>
          <p:cNvSpPr/>
          <p:nvPr/>
        </p:nvSpPr>
        <p:spPr>
          <a:xfrm>
            <a:off x="9548109" y="2742630"/>
            <a:ext cx="1030514" cy="4192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Arrow: Curved Down 9"/>
          <p:cNvSpPr/>
          <p:nvPr/>
        </p:nvSpPr>
        <p:spPr>
          <a:xfrm flipH="1">
            <a:off x="8727950" y="2826253"/>
            <a:ext cx="648000" cy="252000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416445"/>
            <a:ext cx="606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Contains at least two gears that mesh together</a:t>
            </a:r>
          </a:p>
        </p:txBody>
      </p:sp>
      <p:graphicFrame>
        <p:nvGraphicFramePr>
          <p:cNvPr id="12" name="Group 5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043666084"/>
              </p:ext>
            </p:extLst>
          </p:nvPr>
        </p:nvGraphicFramePr>
        <p:xfrm>
          <a:off x="193965" y="3194921"/>
          <a:ext cx="6172200" cy="1782763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Direction of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Alternates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from one gear to another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it reversible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49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Quotable">
  <a:themeElements>
    <a:clrScheme name="Custom 1">
      <a:dk1>
        <a:srgbClr val="EEECE1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1929</TotalTime>
  <Words>1413</Words>
  <Application>Microsoft Office PowerPoint</Application>
  <PresentationFormat>Custom</PresentationFormat>
  <Paragraphs>289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Quotable</vt:lpstr>
      <vt:lpstr>Mechanical Engineering</vt:lpstr>
      <vt:lpstr>Motion Systems Overview</vt:lpstr>
      <vt:lpstr>Types of Motion Systems</vt:lpstr>
      <vt:lpstr>Motion Transmission System?</vt:lpstr>
      <vt:lpstr>Motion Transformation Systems?</vt:lpstr>
      <vt:lpstr>Motion systems contain</vt:lpstr>
      <vt:lpstr>Motion Transmission Systems</vt:lpstr>
      <vt:lpstr>Slide 8</vt:lpstr>
      <vt:lpstr>Gear Trains</vt:lpstr>
      <vt:lpstr>Gear Trains</vt:lpstr>
      <vt:lpstr>Spur Gear vs Bevel Gear</vt:lpstr>
      <vt:lpstr>Slide 12</vt:lpstr>
      <vt:lpstr>Chain and Sprocket</vt:lpstr>
      <vt:lpstr>Chain and Sprocket</vt:lpstr>
      <vt:lpstr>Slide 15</vt:lpstr>
      <vt:lpstr>Worm and Worm Gear</vt:lpstr>
      <vt:lpstr>Worm and Worm Gear</vt:lpstr>
      <vt:lpstr>Slide 18</vt:lpstr>
      <vt:lpstr>Friction Gear System</vt:lpstr>
      <vt:lpstr>Slide 20</vt:lpstr>
      <vt:lpstr>Belt and Pulley System</vt:lpstr>
      <vt:lpstr>Belt and Pulley System</vt:lpstr>
      <vt:lpstr>Speed Changes in Motion Transmission Systems</vt:lpstr>
      <vt:lpstr>Speed Changes in Worm Gears</vt:lpstr>
      <vt:lpstr>Speed Changes in the Remaining Systems</vt:lpstr>
      <vt:lpstr>Speed Change Calculation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Motion Systems</vt:lpstr>
      <vt:lpstr>Motion Transformation Systems</vt:lpstr>
      <vt:lpstr>Motion Transformation Systems</vt:lpstr>
      <vt:lpstr>Slide 38</vt:lpstr>
      <vt:lpstr>Rack and Pinion</vt:lpstr>
      <vt:lpstr>Where do we have Rack and Pinions?</vt:lpstr>
      <vt:lpstr>Slide 41</vt:lpstr>
      <vt:lpstr>Cam and Follower</vt:lpstr>
      <vt:lpstr>Cam and Follower</vt:lpstr>
      <vt:lpstr>Cam and Follower Uses</vt:lpstr>
      <vt:lpstr>Cam and Follower Uses</vt:lpstr>
      <vt:lpstr>Slide 46</vt:lpstr>
      <vt:lpstr>Slider-Crank Mechanism</vt:lpstr>
      <vt:lpstr>Slider-Crank Uses</vt:lpstr>
      <vt:lpstr>Slider-Crank Uses</vt:lpstr>
      <vt:lpstr>Slider-Crank Mechanism</vt:lpstr>
      <vt:lpstr>Slide 51</vt:lpstr>
      <vt:lpstr>Screw Gear Systems: Type 1 Use</vt:lpstr>
      <vt:lpstr>Screw Gear Systems: Type 2 Use</vt:lpstr>
      <vt:lpstr>Screw Gear Systems (2 Types)</vt:lpstr>
      <vt:lpstr>Screw Gear Systems</vt:lpstr>
      <vt:lpstr>Worksheets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Engineering Part 2</dc:title>
  <dc:creator>Andrea Di Lallo</dc:creator>
  <cp:lastModifiedBy>Sissi Nguyen</cp:lastModifiedBy>
  <cp:revision>169</cp:revision>
  <dcterms:created xsi:type="dcterms:W3CDTF">2017-02-09T01:48:20Z</dcterms:created>
  <dcterms:modified xsi:type="dcterms:W3CDTF">2017-02-20T19:30:21Z</dcterms:modified>
</cp:coreProperties>
</file>