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3" r:id="rId4"/>
    <p:sldId id="258" r:id="rId5"/>
    <p:sldId id="269" r:id="rId6"/>
    <p:sldId id="268" r:id="rId7"/>
    <p:sldId id="266" r:id="rId8"/>
    <p:sldId id="265" r:id="rId9"/>
    <p:sldId id="264" r:id="rId10"/>
    <p:sldId id="278" r:id="rId11"/>
    <p:sldId id="286" r:id="rId12"/>
    <p:sldId id="274" r:id="rId13"/>
    <p:sldId id="277" r:id="rId14"/>
    <p:sldId id="276" r:id="rId15"/>
    <p:sldId id="275" r:id="rId16"/>
    <p:sldId id="270" r:id="rId17"/>
    <p:sldId id="259" r:id="rId18"/>
    <p:sldId id="260" r:id="rId19"/>
    <p:sldId id="288" r:id="rId20"/>
    <p:sldId id="292" r:id="rId21"/>
    <p:sldId id="287" r:id="rId22"/>
    <p:sldId id="294" r:id="rId23"/>
    <p:sldId id="290" r:id="rId24"/>
    <p:sldId id="297" r:id="rId25"/>
    <p:sldId id="299" r:id="rId26"/>
    <p:sldId id="300" r:id="rId27"/>
    <p:sldId id="301" r:id="rId28"/>
    <p:sldId id="296" r:id="rId29"/>
    <p:sldId id="306" r:id="rId30"/>
    <p:sldId id="305" r:id="rId31"/>
    <p:sldId id="302" r:id="rId32"/>
    <p:sldId id="310" r:id="rId33"/>
    <p:sldId id="312" r:id="rId34"/>
    <p:sldId id="309" r:id="rId35"/>
    <p:sldId id="311" r:id="rId36"/>
    <p:sldId id="307" r:id="rId37"/>
    <p:sldId id="304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9" autoAdjust="0"/>
    <p:restoredTop sz="94675" autoAdjust="0"/>
  </p:normalViewPr>
  <p:slideViewPr>
    <p:cSldViewPr>
      <p:cViewPr>
        <p:scale>
          <a:sx n="125" d="100"/>
          <a:sy n="125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72F9-DCDE-4D3F-B2C1-4E1A9C76FCE1}" type="datetimeFigureOut">
              <a:rPr lang="en-CA" smtClean="0"/>
              <a:t>13/05/2015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AF2-DC09-4FDE-9F76-C4DBBF022B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0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6AF2-DC09-4FDE-9F76-C4DBBF022B3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4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6AF2-DC09-4FDE-9F76-C4DBBF022B3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4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6AF2-DC09-4FDE-9F76-C4DBBF022B3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4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E6AF2-DC09-4FDE-9F76-C4DBBF022B3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4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0488" y="1757268"/>
            <a:ext cx="4467806" cy="2702234"/>
            <a:chOff x="930488" y="1757268"/>
            <a:chExt cx="4467806" cy="2702234"/>
          </a:xfrm>
        </p:grpSpPr>
        <p:pic>
          <p:nvPicPr>
            <p:cNvPr id="1028" name="Picture 4" descr="http://i2.wp.com/www.universetoday.com/wp-content/uploads/2009/06/Inner-Earth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88" y="1757268"/>
              <a:ext cx="4396854" cy="270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4288631" y="1938338"/>
              <a:ext cx="1109663" cy="476250"/>
            </a:xfrm>
            <a:custGeom>
              <a:avLst/>
              <a:gdLst>
                <a:gd name="connsiteX0" fmla="*/ 0 w 1109663"/>
                <a:gd name="connsiteY0" fmla="*/ 350043 h 476250"/>
                <a:gd name="connsiteX1" fmla="*/ 107157 w 1109663"/>
                <a:gd name="connsiteY1" fmla="*/ 0 h 476250"/>
                <a:gd name="connsiteX2" fmla="*/ 297657 w 1109663"/>
                <a:gd name="connsiteY2" fmla="*/ 92868 h 476250"/>
                <a:gd name="connsiteX3" fmla="*/ 1073944 w 1109663"/>
                <a:gd name="connsiteY3" fmla="*/ 83343 h 476250"/>
                <a:gd name="connsiteX4" fmla="*/ 1109663 w 1109663"/>
                <a:gd name="connsiteY4" fmla="*/ 476250 h 476250"/>
                <a:gd name="connsiteX5" fmla="*/ 71438 w 1109663"/>
                <a:gd name="connsiteY5" fmla="*/ 466725 h 476250"/>
                <a:gd name="connsiteX6" fmla="*/ 0 w 1109663"/>
                <a:gd name="connsiteY6" fmla="*/ 35004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663" h="476250">
                  <a:moveTo>
                    <a:pt x="0" y="350043"/>
                  </a:moveTo>
                  <a:lnTo>
                    <a:pt x="107157" y="0"/>
                  </a:lnTo>
                  <a:lnTo>
                    <a:pt x="297657" y="92868"/>
                  </a:lnTo>
                  <a:lnTo>
                    <a:pt x="1073944" y="83343"/>
                  </a:lnTo>
                  <a:lnTo>
                    <a:pt x="1109663" y="476250"/>
                  </a:lnTo>
                  <a:lnTo>
                    <a:pt x="71438" y="466725"/>
                  </a:lnTo>
                  <a:lnTo>
                    <a:pt x="0" y="3500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AutoShape 2" descr="Image result for lithosp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95800" y="1371600"/>
            <a:ext cx="838200" cy="688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275033">
            <a:off x="4367212" y="1974054"/>
            <a:ext cx="76200" cy="195263"/>
          </a:xfrm>
          <a:prstGeom prst="rightBrace">
            <a:avLst>
              <a:gd name="adj1" fmla="val 39584"/>
              <a:gd name="adj2" fmla="val 5156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30" name="Picture 6" descr="http://www.buzzle.com/img/articleImages/608550-323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514600"/>
            <a:ext cx="3023541" cy="28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304800"/>
            <a:ext cx="4212479" cy="121920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Lithosphere</a:t>
            </a:r>
            <a:endParaRPr lang="en-C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59" y="169586"/>
            <a:ext cx="8229600" cy="792162"/>
          </a:xfrm>
        </p:spPr>
        <p:txBody>
          <a:bodyPr>
            <a:normAutofit/>
          </a:bodyPr>
          <a:lstStyle/>
          <a:p>
            <a:r>
              <a:rPr lang="en-CA" sz="2400" dirty="0"/>
              <a:t>Mining in Quebec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3089" y="1041647"/>
            <a:ext cx="4592781" cy="4953000"/>
            <a:chOff x="2243089" y="1041647"/>
            <a:chExt cx="4592781" cy="4953000"/>
          </a:xfrm>
        </p:grpSpPr>
        <p:pic>
          <p:nvPicPr>
            <p:cNvPr id="1026" name="Picture 2" descr="Quebec : free map, free blank map, free outline map, free base map : coasts, limits, hydrograph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089" y="1041647"/>
              <a:ext cx="4592781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20329293">
              <a:off x="2797530" y="4787754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Val-d’Or</a:t>
              </a:r>
              <a:endParaRPr lang="en-CA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6637" y="4837655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Saguenay</a:t>
              </a:r>
              <a:endParaRPr lang="en-CA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09936" y="5473233"/>
              <a:ext cx="6096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Montreal</a:t>
              </a:r>
              <a:endParaRPr lang="en-CA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1684" y="5107839"/>
              <a:ext cx="566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800" dirty="0" smtClean="0"/>
                <a:t>Quebec City</a:t>
              </a:r>
              <a:endParaRPr lang="en-CA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2740" y="5522674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dirty="0" smtClean="0"/>
                <a:t>Ottawa</a:t>
              </a:r>
              <a:endParaRPr lang="en-CA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27539" y="3661932"/>
              <a:ext cx="566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dirty="0" smtClean="0"/>
                <a:t>Labrador City</a:t>
              </a:r>
              <a:endParaRPr lang="en-CA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95845" y="5049082"/>
              <a:ext cx="754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700" dirty="0" smtClean="0"/>
                <a:t>Les Iles de la Madeleine</a:t>
              </a:r>
              <a:endParaRPr lang="en-CA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1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59" y="169586"/>
            <a:ext cx="8229600" cy="792162"/>
          </a:xfrm>
        </p:spPr>
        <p:txBody>
          <a:bodyPr>
            <a:normAutofit/>
          </a:bodyPr>
          <a:lstStyle/>
          <a:p>
            <a:r>
              <a:rPr lang="en-CA" sz="2400" dirty="0"/>
              <a:t>Mining in Quebec</a:t>
            </a:r>
          </a:p>
        </p:txBody>
      </p:sp>
      <p:pic>
        <p:nvPicPr>
          <p:cNvPr id="1026" name="Picture 2" descr="Quebec : free map, free blank map, free outline map, free base map : coasts, limits, hydr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89" y="1041647"/>
            <a:ext cx="459278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73201" y="4882969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796061" y="4881552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818920" y="4904411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845590" y="4922518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895600" y="4922518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936551" y="4905828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959410" y="4885341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667000" y="4624859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3153727" y="4643910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2849881" y="4602471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3060361" y="4712488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3130867" y="3939540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3858568" y="4858692"/>
            <a:ext cx="45719" cy="4571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 rot="20329293">
            <a:off x="2797531" y="4820966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Val-d’Or</a:t>
            </a:r>
            <a:endParaRPr lang="en-CA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6637" y="4837213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Saguenay</a:t>
            </a:r>
            <a:endParaRPr lang="en-CA" sz="1000" dirty="0"/>
          </a:p>
        </p:txBody>
      </p:sp>
      <p:sp>
        <p:nvSpPr>
          <p:cNvPr id="21" name="Oval 20"/>
          <p:cNvSpPr/>
          <p:nvPr/>
        </p:nvSpPr>
        <p:spPr>
          <a:xfrm>
            <a:off x="4438170" y="3979542"/>
            <a:ext cx="45719" cy="45719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4439124" y="3893821"/>
            <a:ext cx="45719" cy="45719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3494565" y="1393841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3448846" y="1353196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309936" y="5473233"/>
            <a:ext cx="609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Montreal</a:t>
            </a:r>
            <a:endParaRPr lang="en-CA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1684" y="5107839"/>
            <a:ext cx="56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800" dirty="0" smtClean="0"/>
              <a:t>Quebec City</a:t>
            </a:r>
            <a:endParaRPr lang="en-CA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72740" y="5522674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Ottawa</a:t>
            </a:r>
            <a:endParaRPr lang="en-CA" sz="1000" dirty="0"/>
          </a:p>
        </p:txBody>
      </p:sp>
      <p:sp>
        <p:nvSpPr>
          <p:cNvPr id="28" name="Oval 27"/>
          <p:cNvSpPr/>
          <p:nvPr/>
        </p:nvSpPr>
        <p:spPr>
          <a:xfrm>
            <a:off x="3447417" y="5476955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3360735" y="5431236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3199446" y="5499814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3192780" y="5334000"/>
            <a:ext cx="45719" cy="45719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3916202" y="5035452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5006340" y="4419600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5227318" y="5084980"/>
            <a:ext cx="45719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3419785" y="5006938"/>
            <a:ext cx="45719" cy="45719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4895845" y="5063154"/>
            <a:ext cx="75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 dirty="0" smtClean="0"/>
              <a:t>Les Iles de la Madeleine</a:t>
            </a:r>
            <a:endParaRPr lang="en-CA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4438170" y="3663847"/>
            <a:ext cx="566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 smtClean="0"/>
              <a:t>Labrador City</a:t>
            </a:r>
            <a:endParaRPr lang="en-CA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414" y="34266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Gold</a:t>
            </a:r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1241873" y="3526513"/>
            <a:ext cx="152401" cy="16968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1455421" y="44424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Zinc</a:t>
            </a:r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1318260" y="4548945"/>
            <a:ext cx="152401" cy="169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/>
          <p:cNvSpPr txBox="1"/>
          <p:nvPr/>
        </p:nvSpPr>
        <p:spPr>
          <a:xfrm>
            <a:off x="1172482" y="5155328"/>
            <a:ext cx="106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Graphite</a:t>
            </a:r>
            <a:endParaRPr lang="en-CA" dirty="0"/>
          </a:p>
        </p:txBody>
      </p:sp>
      <p:sp>
        <p:nvSpPr>
          <p:cNvPr id="45" name="Oval 44"/>
          <p:cNvSpPr/>
          <p:nvPr/>
        </p:nvSpPr>
        <p:spPr>
          <a:xfrm>
            <a:off x="1035321" y="5261814"/>
            <a:ext cx="152401" cy="16968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/>
          <p:nvPr/>
        </p:nvSpPr>
        <p:spPr>
          <a:xfrm>
            <a:off x="1241062" y="117005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Nickel</a:t>
            </a:r>
            <a:endParaRPr lang="en-CA" dirty="0"/>
          </a:p>
        </p:txBody>
      </p:sp>
      <p:sp>
        <p:nvSpPr>
          <p:cNvPr id="47" name="Oval 46"/>
          <p:cNvSpPr/>
          <p:nvPr/>
        </p:nvSpPr>
        <p:spPr>
          <a:xfrm>
            <a:off x="1111521" y="1269874"/>
            <a:ext cx="152401" cy="1696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Box 47"/>
          <p:cNvSpPr txBox="1"/>
          <p:nvPr/>
        </p:nvSpPr>
        <p:spPr>
          <a:xfrm>
            <a:off x="1167673" y="4810854"/>
            <a:ext cx="98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Niobium</a:t>
            </a:r>
            <a:endParaRPr lang="en-CA" dirty="0"/>
          </a:p>
        </p:txBody>
      </p:sp>
      <p:sp>
        <p:nvSpPr>
          <p:cNvPr id="49" name="Oval 48"/>
          <p:cNvSpPr/>
          <p:nvPr/>
        </p:nvSpPr>
        <p:spPr>
          <a:xfrm>
            <a:off x="1038133" y="4910677"/>
            <a:ext cx="152401" cy="16968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/>
          <p:cNvSpPr txBox="1"/>
          <p:nvPr/>
        </p:nvSpPr>
        <p:spPr>
          <a:xfrm>
            <a:off x="7162800" y="384059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Iron</a:t>
            </a:r>
            <a:endParaRPr lang="en-CA" dirty="0"/>
          </a:p>
        </p:txBody>
      </p:sp>
      <p:sp>
        <p:nvSpPr>
          <p:cNvPr id="51" name="Oval 50"/>
          <p:cNvSpPr/>
          <p:nvPr/>
        </p:nvSpPr>
        <p:spPr>
          <a:xfrm>
            <a:off x="7033259" y="3940418"/>
            <a:ext cx="152401" cy="169686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7185659" y="47463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Salt</a:t>
            </a:r>
            <a:endParaRPr lang="en-CA" dirty="0"/>
          </a:p>
        </p:txBody>
      </p:sp>
      <p:sp>
        <p:nvSpPr>
          <p:cNvPr id="53" name="Oval 52"/>
          <p:cNvSpPr/>
          <p:nvPr/>
        </p:nvSpPr>
        <p:spPr>
          <a:xfrm>
            <a:off x="7056118" y="4846217"/>
            <a:ext cx="152401" cy="1696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7208518" y="53170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Other</a:t>
            </a:r>
            <a:endParaRPr lang="en-CA" dirty="0"/>
          </a:p>
        </p:txBody>
      </p:sp>
      <p:sp>
        <p:nvSpPr>
          <p:cNvPr id="55" name="Oval 54"/>
          <p:cNvSpPr/>
          <p:nvPr/>
        </p:nvSpPr>
        <p:spPr>
          <a:xfrm>
            <a:off x="7078977" y="5416832"/>
            <a:ext cx="152401" cy="169686"/>
          </a:xfrm>
          <a:prstGeom prst="ellipse">
            <a:avLst/>
          </a:prstGeom>
          <a:solidFill>
            <a:srgbClr val="FF33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extBox 55"/>
          <p:cNvSpPr txBox="1"/>
          <p:nvPr/>
        </p:nvSpPr>
        <p:spPr>
          <a:xfrm>
            <a:off x="1190534" y="3704450"/>
            <a:ext cx="81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(Silver,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1318073" y="3925438"/>
            <a:ext cx="9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Copper)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5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4" y="457200"/>
            <a:ext cx="661737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1.trekearth.com/photos/17800/percerockby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20" y="2403519"/>
            <a:ext cx="4036537" cy="30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ailysciencejournal.com/wp-content/uploads/2014/11/Oozing_L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8" y="2715966"/>
            <a:ext cx="3185912" cy="23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7314" y="1905000"/>
            <a:ext cx="6047729" cy="63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Heterogeneous solids composed of minerals</a:t>
            </a:r>
            <a:endParaRPr lang="en-CA" sz="2400" dirty="0"/>
          </a:p>
        </p:txBody>
      </p:sp>
      <p:pic>
        <p:nvPicPr>
          <p:cNvPr id="6146" name="Picture 2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36" y="457200"/>
            <a:ext cx="571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7314" y="1832498"/>
            <a:ext cx="6047729" cy="63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Heterogeneous solids composed of minerals</a:t>
            </a:r>
            <a:endParaRPr lang="en-CA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64" y="2484675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Types of rocks</a:t>
            </a:r>
            <a:endParaRPr lang="en-CA" sz="2400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599" y="3178614"/>
            <a:ext cx="6496976" cy="859986"/>
            <a:chOff x="1371599" y="3178614"/>
            <a:chExt cx="6496976" cy="85998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371599" y="3178614"/>
              <a:ext cx="1578931" cy="5988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CA" sz="2400" dirty="0" smtClean="0"/>
                <a:t>Igneous:</a:t>
              </a:r>
              <a:endParaRPr lang="en-CA" sz="2400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2992700" y="3222266"/>
              <a:ext cx="4875875" cy="8163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Rocks formed when magma </a:t>
              </a:r>
              <a:r>
                <a:rPr lang="en-CA" sz="1800" i="1" dirty="0" smtClean="0"/>
                <a:t>(lava) </a:t>
              </a:r>
              <a:r>
                <a:rPr lang="en-CA" sz="2000" dirty="0" smtClean="0"/>
                <a:t>cools and solidifies.</a:t>
              </a:r>
              <a:endParaRPr lang="en-CA" sz="2000" dirty="0"/>
            </a:p>
          </p:txBody>
        </p:sp>
      </p:grpSp>
      <p:pic>
        <p:nvPicPr>
          <p:cNvPr id="6146" name="Picture 2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36" y="457200"/>
            <a:ext cx="571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7314" y="1832498"/>
            <a:ext cx="6047729" cy="63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Heterogeneous solids composed of minerals</a:t>
            </a:r>
            <a:endParaRPr lang="en-CA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64" y="2484675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Types of rocks</a:t>
            </a:r>
            <a:endParaRPr lang="en-CA" sz="2400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599" y="3178614"/>
            <a:ext cx="1578931" cy="59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Igneous: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700" y="3222266"/>
            <a:ext cx="4875875" cy="81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Rocks formed when magma </a:t>
            </a:r>
            <a:r>
              <a:rPr lang="en-CA" sz="1800" i="1" dirty="0" smtClean="0"/>
              <a:t>(lava) </a:t>
            </a:r>
            <a:r>
              <a:rPr lang="en-CA" sz="2000" dirty="0" smtClean="0"/>
              <a:t>cools and solidifies.</a:t>
            </a:r>
            <a:endParaRPr lang="en-CA" sz="2000" dirty="0"/>
          </a:p>
        </p:txBody>
      </p:sp>
      <p:pic>
        <p:nvPicPr>
          <p:cNvPr id="6146" name="Picture 2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36" y="457200"/>
            <a:ext cx="571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66801" y="3994948"/>
            <a:ext cx="1884470" cy="59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Sedimentary:</a:t>
            </a:r>
            <a:endParaRPr lang="en-CA" sz="2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93440" y="4038600"/>
            <a:ext cx="4875875" cy="81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Rocks formed by the accumulation and compacting of debris.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661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37314" y="1832498"/>
            <a:ext cx="6047729" cy="63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Heterogeneous solids composed of minerals</a:t>
            </a:r>
            <a:endParaRPr lang="en-CA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64" y="2484675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Types of rocks</a:t>
            </a:r>
            <a:endParaRPr lang="en-CA" sz="2400" u="sn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1599" y="3178614"/>
            <a:ext cx="1578931" cy="59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Igneous: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700" y="3222266"/>
            <a:ext cx="4875875" cy="81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Rocks formed when magma </a:t>
            </a:r>
            <a:r>
              <a:rPr lang="en-CA" sz="1800" i="1" dirty="0" smtClean="0"/>
              <a:t>(lava) </a:t>
            </a:r>
            <a:r>
              <a:rPr lang="en-CA" sz="2000" dirty="0" smtClean="0"/>
              <a:t>cools and solidifies.</a:t>
            </a:r>
            <a:endParaRPr lang="en-CA" sz="2000" dirty="0"/>
          </a:p>
        </p:txBody>
      </p:sp>
      <p:pic>
        <p:nvPicPr>
          <p:cNvPr id="6146" name="Picture 2" descr="http://thehappyscientist.com/files/Units/Rocks/Rocks%20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36" y="457200"/>
            <a:ext cx="571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66801" y="3994948"/>
            <a:ext cx="1884470" cy="59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Sedimentary:</a:t>
            </a:r>
            <a:endParaRPr lang="en-CA" sz="2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93440" y="4038600"/>
            <a:ext cx="4875875" cy="81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Rocks formed by the accumulation and compacting of debris.</a:t>
            </a:r>
            <a:endParaRPr lang="en-CA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0601" y="4811282"/>
            <a:ext cx="1960670" cy="59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Metamorphic:</a:t>
            </a:r>
            <a:endParaRPr lang="en-CA" sz="2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92699" y="4702534"/>
            <a:ext cx="4875875" cy="81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Rocks transformed by heat and/or pressure.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134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Permafrost</a:t>
            </a:r>
            <a:endParaRPr lang="en-CA" sz="3200" dirty="0"/>
          </a:p>
        </p:txBody>
      </p:sp>
      <p:pic>
        <p:nvPicPr>
          <p:cNvPr id="2050" name="Picture 2" descr="http://www.johnshawphoto.com/wp-content/uploads/2013/04/120629_D8H_49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5824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Permafrost</a:t>
            </a:r>
            <a:endParaRPr lang="en-CA" sz="3200" dirty="0"/>
          </a:p>
        </p:txBody>
      </p:sp>
      <p:pic>
        <p:nvPicPr>
          <p:cNvPr id="5122" name="Picture 2" descr="http://visualparadox.com/images/no-linking-allowed-main/glac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51181" y="4419600"/>
                <a:ext cx="5256875" cy="8925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CA" sz="2000" dirty="0" smtClean="0"/>
                  <a:t>Ground that is at a temperature of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/>
                      </a:rPr>
                      <m:t>0</m:t>
                    </m:r>
                    <m:r>
                      <a:rPr lang="en-CA" sz="2000" i="1" dirty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CA" sz="2000" dirty="0" smtClean="0"/>
                  <a:t> or below for more than 2 years.</a:t>
                </a:r>
                <a:endParaRPr lang="en-CA" sz="20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81" y="4419600"/>
                <a:ext cx="5256875" cy="892534"/>
              </a:xfrm>
              <a:prstGeom prst="rect">
                <a:avLst/>
              </a:prstGeom>
              <a:blipFill rotWithShape="1">
                <a:blip r:embed="rId3"/>
                <a:stretch>
                  <a:fillRect l="-1160" b="-20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8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Permafrost</a:t>
            </a:r>
            <a:endParaRPr lang="en-CA" sz="3200" dirty="0"/>
          </a:p>
        </p:txBody>
      </p:sp>
      <p:pic>
        <p:nvPicPr>
          <p:cNvPr id="4" name="Picture 3" descr="https://tce-live2.s3.amazonaws.com/media/media/8161ddbd-5cc6-45d5-9037-d269afd87ea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733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nap.edu/books/0309092124/xhtml/images/p2000b0c8g2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74" y="2209800"/>
            <a:ext cx="3443276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3581400" cy="533400"/>
          </a:xfrm>
        </p:spPr>
        <p:txBody>
          <a:bodyPr>
            <a:normAutofit/>
          </a:bodyPr>
          <a:lstStyle/>
          <a:p>
            <a:pPr algn="l"/>
            <a:r>
              <a:rPr lang="en-CA" sz="2400" dirty="0" smtClean="0"/>
              <a:t>Lithosphere </a:t>
            </a:r>
            <a:r>
              <a:rPr lang="en-CA" sz="2000" dirty="0" smtClean="0"/>
              <a:t>(Rocky Sphere)</a:t>
            </a:r>
            <a:r>
              <a:rPr lang="en-CA" sz="2400" dirty="0" smtClean="0"/>
              <a:t>:</a:t>
            </a:r>
            <a:endParaRPr lang="en-C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838200"/>
            <a:ext cx="41910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Solid, rocky, outer layer of the Earth.</a:t>
            </a:r>
          </a:p>
          <a:p>
            <a:pPr algn="l"/>
            <a:r>
              <a:rPr lang="en-CA" sz="2000" dirty="0" smtClean="0"/>
              <a:t>Includes the crust and part of the upper mantle.</a:t>
            </a:r>
            <a:br>
              <a:rPr lang="en-CA" sz="2000" dirty="0" smtClean="0"/>
            </a:br>
            <a:endParaRPr lang="en-CA" sz="2000" dirty="0"/>
          </a:p>
        </p:txBody>
      </p:sp>
      <p:pic>
        <p:nvPicPr>
          <p:cNvPr id="5" name="Picture 4" descr="http://www.claseshistoria.com/bilingue/1eso/earthplanet/imagenes/lithosphe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4866"/>
            <a:ext cx="44577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07743" y="3247220"/>
            <a:ext cx="2209800" cy="81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/>
              <a:t>Lithosphere</a:t>
            </a:r>
            <a:endParaRPr lang="en-CA" dirty="0"/>
          </a:p>
        </p:txBody>
      </p:sp>
      <p:sp>
        <p:nvSpPr>
          <p:cNvPr id="8" name="Right Brace 7"/>
          <p:cNvSpPr/>
          <p:nvPr/>
        </p:nvSpPr>
        <p:spPr>
          <a:xfrm>
            <a:off x="5608382" y="3288103"/>
            <a:ext cx="199361" cy="753217"/>
          </a:xfrm>
          <a:prstGeom prst="rightBrace">
            <a:avLst>
              <a:gd name="adj1" fmla="val 39584"/>
              <a:gd name="adj2" fmla="val 515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CA" sz="2800" dirty="0"/>
              <a:t>Permafrost and Global Warming Effects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6820" y="1059180"/>
            <a:ext cx="6553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What happens when permafrost thaws?</a:t>
            </a:r>
            <a:endParaRPr lang="en-CA" sz="2400" u="sng" dirty="0"/>
          </a:p>
        </p:txBody>
      </p:sp>
      <p:sp>
        <p:nvSpPr>
          <p:cNvPr id="3" name="AutoShape 4" descr="Image result for Permafrost thaw methane rel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761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CA" sz="2800" dirty="0"/>
              <a:t>Permafrost and Global Warming Effects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6820" y="1059180"/>
            <a:ext cx="6553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What happens when permafrost thaws?</a:t>
            </a:r>
            <a:endParaRPr lang="en-CA" sz="2400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760" y="17526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Permafrost contains massive amounts of frozen organic material.</a:t>
            </a:r>
            <a:endParaRPr lang="en-CA" sz="2000" dirty="0"/>
          </a:p>
        </p:txBody>
      </p:sp>
      <p:sp>
        <p:nvSpPr>
          <p:cNvPr id="3" name="AutoShape 4" descr="Image result for Permafrost thaw methane rel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838199" y="2209800"/>
            <a:ext cx="7620001" cy="3880888"/>
            <a:chOff x="838199" y="2209800"/>
            <a:chExt cx="7620001" cy="388088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143000" y="2209800"/>
              <a:ext cx="73152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As permafrost thaws, large amounts of carbon/methane are released into the atmosphere. This contributes to global warming, which will subsequently increase permafrost thaw.</a:t>
              </a:r>
              <a:endParaRPr lang="en-CA" sz="2000" dirty="0"/>
            </a:p>
          </p:txBody>
        </p:sp>
        <p:pic>
          <p:nvPicPr>
            <p:cNvPr id="7170" name="Picture 2" descr="http://www.igbp.net/images/18.19b40be31390c033ede80001068/1376383187860/NL79-methane-diagram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276599"/>
              <a:ext cx="4777740" cy="281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3505200"/>
              <a:ext cx="2599531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50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CA" sz="2800" dirty="0"/>
              <a:t>Permafrost and Global Warming Effects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6820" y="1059180"/>
            <a:ext cx="6553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What happens when permafrost thaws?</a:t>
            </a:r>
            <a:endParaRPr lang="en-CA" sz="2400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760" y="17526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Permafrost stabilizes the ground in many mountain regions.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2209800"/>
            <a:ext cx="7543800" cy="3467100"/>
            <a:chOff x="914400" y="2209800"/>
            <a:chExt cx="7543800" cy="34671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143000" y="2209800"/>
              <a:ext cx="73152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/>
                <a:t>As permafrost thaws, the mountain structure becomes less stable. This results in increased slope failure (</a:t>
              </a:r>
              <a:r>
                <a:rPr lang="en-CA" sz="2000" dirty="0" smtClean="0"/>
                <a:t>avalanches, landslides).</a:t>
              </a:r>
              <a:endParaRPr lang="en-CA" sz="2000" dirty="0"/>
            </a:p>
          </p:txBody>
        </p:sp>
        <p:pic>
          <p:nvPicPr>
            <p:cNvPr id="11266" name="Picture 2" descr="http://www.summitpost.org/images/original/6797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200400"/>
              <a:ext cx="3540534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www.climatehotmap.org/hotspot-images/mackenzie-river-basin-canad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276600"/>
              <a:ext cx="34290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9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CA" sz="2800" dirty="0"/>
              <a:t>Permafrost and Global Warming Effects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6820" y="1059180"/>
            <a:ext cx="6553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u="sng" dirty="0" smtClean="0"/>
              <a:t>What happens when permafrost thaws?</a:t>
            </a:r>
            <a:endParaRPr lang="en-CA" sz="2400" u="sng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760" y="17526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Permafrost stabilizes the ground under many man-made structures.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2209800"/>
            <a:ext cx="73152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/>
              <a:t>As permafrost thaws, the ground becomes less stable and shifts. This can result in major damage to </a:t>
            </a:r>
            <a:r>
              <a:rPr lang="en-CA" sz="2000" dirty="0" smtClean="0"/>
              <a:t>structures.</a:t>
            </a:r>
            <a:endParaRPr lang="en-CA" sz="2000" dirty="0"/>
          </a:p>
        </p:txBody>
      </p:sp>
      <p:pic>
        <p:nvPicPr>
          <p:cNvPr id="14" name="Picture 2" descr="http://media.tumblr.com/tumblr_m81z3yleQa1rrskx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300426"/>
            <a:ext cx="3565524" cy="26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climatestate.com/wp-content/uploads/2013/12/The-melting-of-permafr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3421863"/>
            <a:ext cx="386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714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961845" y="1128355"/>
            <a:ext cx="2092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Fossil Fuels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4" descr="http://globe-net.com/wp-content/uploads/fossil-fu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16" y="2133600"/>
            <a:ext cx="70275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globalresearch.ca/wp-content/uploads/2009/12/116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0" y="2971798"/>
            <a:ext cx="2476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8669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Fuel that results from the decay of plants and animals in the ground.</a:t>
            </a:r>
            <a:endParaRPr lang="en-C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020" y="22098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Includes Coal </a:t>
            </a:r>
            <a:r>
              <a:rPr lang="en-CA" sz="1800" i="1" dirty="0" smtClean="0"/>
              <a:t>(a solid)</a:t>
            </a:r>
            <a:r>
              <a:rPr lang="en-CA" sz="2000" dirty="0" smtClean="0"/>
              <a:t>, Oil </a:t>
            </a:r>
            <a:r>
              <a:rPr lang="en-CA" sz="1800" i="1" dirty="0" smtClean="0"/>
              <a:t>(a liquid)</a:t>
            </a:r>
            <a:r>
              <a:rPr lang="en-CA" sz="2000" dirty="0" smtClean="0"/>
              <a:t> and natural gas </a:t>
            </a:r>
            <a:r>
              <a:rPr lang="en-CA" sz="1800" i="1" dirty="0" smtClean="0"/>
              <a:t>(a gas)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sp>
        <p:nvSpPr>
          <p:cNvPr id="30" name="Rectangle 29"/>
          <p:cNvSpPr/>
          <p:nvPr/>
        </p:nvSpPr>
        <p:spPr>
          <a:xfrm>
            <a:off x="961845" y="1128355"/>
            <a:ext cx="2092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Fossil Fuels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338" name="Picture 2" descr="http://s.hswstatic.com/gif/consumes-most-fossil-f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8" y="3236079"/>
            <a:ext cx="2437142" cy="1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scitizen.com/cacheDirectory/HTMLcontributions/img/Natural_gas_sto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52" y="3200401"/>
            <a:ext cx="2635548" cy="14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8669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Fuel that results from the decay of plants and animals in the ground.</a:t>
            </a:r>
            <a:endParaRPr lang="en-C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020" y="22098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Includes Coal </a:t>
            </a:r>
            <a:r>
              <a:rPr lang="en-CA" sz="1800" i="1" dirty="0" smtClean="0"/>
              <a:t>(a solid)</a:t>
            </a:r>
            <a:r>
              <a:rPr lang="en-CA" sz="2000" dirty="0" smtClean="0"/>
              <a:t>, Oil </a:t>
            </a:r>
            <a:r>
              <a:rPr lang="en-CA" sz="1800" i="1" dirty="0" smtClean="0"/>
              <a:t>(a liquid)</a:t>
            </a:r>
            <a:r>
              <a:rPr lang="en-CA" sz="2000" dirty="0" smtClean="0"/>
              <a:t> and natural gas </a:t>
            </a:r>
            <a:r>
              <a:rPr lang="en-CA" sz="1800" i="1" dirty="0" smtClean="0"/>
              <a:t>(a gas)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4370" y="3188076"/>
            <a:ext cx="1333500" cy="824329"/>
            <a:chOff x="1104900" y="3823871"/>
            <a:chExt cx="1333500" cy="824329"/>
          </a:xfrm>
        </p:grpSpPr>
        <p:sp>
          <p:nvSpPr>
            <p:cNvPr id="6" name="Rounded Rectangle 5"/>
            <p:cNvSpPr/>
            <p:nvPr/>
          </p:nvSpPr>
          <p:spPr>
            <a:xfrm>
              <a:off x="1104900" y="3823871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886201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Chemical Energy</a:t>
              </a:r>
              <a:endParaRPr lang="en-CA" sz="20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74370" y="2727960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Fossil Fuels</a:t>
            </a:r>
            <a:endParaRPr lang="en-CA" sz="2000" dirty="0"/>
          </a:p>
        </p:txBody>
      </p:sp>
      <p:sp>
        <p:nvSpPr>
          <p:cNvPr id="9" name="Right Arrow 8"/>
          <p:cNvSpPr/>
          <p:nvPr/>
        </p:nvSpPr>
        <p:spPr>
          <a:xfrm>
            <a:off x="2084070" y="3306396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9770" y="3787050"/>
            <a:ext cx="99822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800" i="1" dirty="0" smtClean="0"/>
              <a:t>Burning</a:t>
            </a:r>
            <a:endParaRPr lang="en-CA" sz="18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88920" y="3215641"/>
            <a:ext cx="1333500" cy="824329"/>
            <a:chOff x="3657600" y="3834826"/>
            <a:chExt cx="1333500" cy="824329"/>
          </a:xfrm>
        </p:grpSpPr>
        <p:sp>
          <p:nvSpPr>
            <p:cNvPr id="11" name="Rounded Rectangle 10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Thermal Energy</a:t>
              </a:r>
              <a:endParaRPr lang="en-CA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9190" y="3229422"/>
            <a:ext cx="1333500" cy="824329"/>
            <a:chOff x="3657600" y="3834826"/>
            <a:chExt cx="1333500" cy="824329"/>
          </a:xfrm>
        </p:grpSpPr>
        <p:sp>
          <p:nvSpPr>
            <p:cNvPr id="18" name="Rounded Rectangle 17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Kinetic Energy</a:t>
              </a:r>
              <a:endParaRPr lang="en-CA" sz="20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892040" y="2803297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Motion</a:t>
            </a:r>
            <a:endParaRPr lang="en-CA" sz="2000" dirty="0"/>
          </a:p>
        </p:txBody>
      </p:sp>
      <p:sp>
        <p:nvSpPr>
          <p:cNvPr id="21" name="Right Arrow 20"/>
          <p:cNvSpPr/>
          <p:nvPr/>
        </p:nvSpPr>
        <p:spPr>
          <a:xfrm>
            <a:off x="4210050" y="334089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50820" y="2807494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Heat</a:t>
            </a:r>
            <a:endParaRPr lang="en-CA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8030" y="3229422"/>
            <a:ext cx="1333500" cy="824329"/>
            <a:chOff x="3657600" y="3834826"/>
            <a:chExt cx="1333500" cy="824329"/>
          </a:xfrm>
        </p:grpSpPr>
        <p:sp>
          <p:nvSpPr>
            <p:cNvPr id="24" name="Rounded Rectangle 23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ElectricalEnergy</a:t>
              </a:r>
              <a:endParaRPr lang="en-CA" sz="2000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6358890" y="334089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098030" y="2803296"/>
            <a:ext cx="132588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Electricity</a:t>
            </a:r>
            <a:endParaRPr lang="en-CA" sz="2000" dirty="0"/>
          </a:p>
        </p:txBody>
      </p:sp>
      <p:sp>
        <p:nvSpPr>
          <p:cNvPr id="30" name="Rectangle 29"/>
          <p:cNvSpPr/>
          <p:nvPr/>
        </p:nvSpPr>
        <p:spPr>
          <a:xfrm>
            <a:off x="961845" y="1128355"/>
            <a:ext cx="2092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Fossil Fuels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506" name="Picture 2" descr="http://media-1.web.britannica.com/eb-media/41/91641-004-84286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4370025"/>
            <a:ext cx="3421380" cy="16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keyframe5.com/wp-content/uploads/Fossil-Fuels-energy-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238548"/>
            <a:ext cx="3627120" cy="18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8669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Fuel that results from the decay of plants and animals in the ground.</a:t>
            </a:r>
            <a:endParaRPr lang="en-C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020" y="22098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Includes Coal </a:t>
            </a:r>
            <a:r>
              <a:rPr lang="en-CA" sz="1800" i="1" dirty="0" smtClean="0"/>
              <a:t>(a solid)</a:t>
            </a:r>
            <a:r>
              <a:rPr lang="en-CA" sz="2000" dirty="0" smtClean="0"/>
              <a:t>, Oil </a:t>
            </a:r>
            <a:r>
              <a:rPr lang="en-CA" sz="1800" i="1" dirty="0" smtClean="0"/>
              <a:t>(a liquid)</a:t>
            </a:r>
            <a:r>
              <a:rPr lang="en-CA" sz="2000" dirty="0" smtClean="0"/>
              <a:t> and natural gas </a:t>
            </a:r>
            <a:r>
              <a:rPr lang="en-CA" sz="1800" i="1" dirty="0" smtClean="0"/>
              <a:t>(a gas)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4370" y="3188076"/>
            <a:ext cx="1333500" cy="824329"/>
            <a:chOff x="1104900" y="3823871"/>
            <a:chExt cx="1333500" cy="824329"/>
          </a:xfrm>
        </p:grpSpPr>
        <p:sp>
          <p:nvSpPr>
            <p:cNvPr id="6" name="Rounded Rectangle 5"/>
            <p:cNvSpPr/>
            <p:nvPr/>
          </p:nvSpPr>
          <p:spPr>
            <a:xfrm>
              <a:off x="1104900" y="3823871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886201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Chemical Energy</a:t>
              </a:r>
              <a:endParaRPr lang="en-CA" sz="20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74370" y="2727960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Fossil Fuels</a:t>
            </a:r>
            <a:endParaRPr lang="en-CA" sz="2000" dirty="0"/>
          </a:p>
        </p:txBody>
      </p:sp>
      <p:sp>
        <p:nvSpPr>
          <p:cNvPr id="9" name="Right Arrow 8"/>
          <p:cNvSpPr/>
          <p:nvPr/>
        </p:nvSpPr>
        <p:spPr>
          <a:xfrm>
            <a:off x="2084070" y="3306396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9770" y="3787050"/>
            <a:ext cx="99822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800" i="1" dirty="0" smtClean="0"/>
              <a:t>Burning</a:t>
            </a:r>
            <a:endParaRPr lang="en-CA" sz="18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88920" y="3215641"/>
            <a:ext cx="1333500" cy="824329"/>
            <a:chOff x="3657600" y="3834826"/>
            <a:chExt cx="1333500" cy="824329"/>
          </a:xfrm>
        </p:grpSpPr>
        <p:sp>
          <p:nvSpPr>
            <p:cNvPr id="11" name="Rounded Rectangle 10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Thermal Energy</a:t>
              </a:r>
              <a:endParaRPr lang="en-CA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9190" y="3229422"/>
            <a:ext cx="1333500" cy="824329"/>
            <a:chOff x="3657600" y="3834826"/>
            <a:chExt cx="1333500" cy="824329"/>
          </a:xfrm>
        </p:grpSpPr>
        <p:sp>
          <p:nvSpPr>
            <p:cNvPr id="18" name="Rounded Rectangle 17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Kinetic Energy</a:t>
              </a:r>
              <a:endParaRPr lang="en-CA" sz="20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892040" y="2803297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Motion</a:t>
            </a:r>
            <a:endParaRPr lang="en-CA" sz="2000" dirty="0"/>
          </a:p>
        </p:txBody>
      </p:sp>
      <p:sp>
        <p:nvSpPr>
          <p:cNvPr id="21" name="Right Arrow 20"/>
          <p:cNvSpPr/>
          <p:nvPr/>
        </p:nvSpPr>
        <p:spPr>
          <a:xfrm>
            <a:off x="4210050" y="334089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50820" y="2807494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Heat</a:t>
            </a:r>
            <a:endParaRPr lang="en-CA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98030" y="3229422"/>
            <a:ext cx="1333500" cy="824329"/>
            <a:chOff x="3657600" y="3834826"/>
            <a:chExt cx="1333500" cy="824329"/>
          </a:xfrm>
        </p:grpSpPr>
        <p:sp>
          <p:nvSpPr>
            <p:cNvPr id="24" name="Rounded Rectangle 23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ElectricalEnergy</a:t>
              </a:r>
              <a:endParaRPr lang="en-CA" sz="2000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6358890" y="334089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098030" y="2803296"/>
            <a:ext cx="132588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Electricity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30783" y="4815664"/>
                <a:ext cx="5903417" cy="5486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A" sz="2000" dirty="0" smtClean="0"/>
                  <a:t>Carbon dioxide,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CA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; major greenhouse gas.</a:t>
                </a:r>
                <a:endParaRPr lang="en-CA" sz="2000" dirty="0"/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83" y="4815664"/>
                <a:ext cx="5903417" cy="548640"/>
              </a:xfrm>
              <a:prstGeom prst="rect">
                <a:avLst/>
              </a:prstGeom>
              <a:blipFill rotWithShape="1">
                <a:blip r:embed="rId2"/>
                <a:stretch>
                  <a:fillRect l="-826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 txBox="1">
            <a:spLocks/>
          </p:cNvSpPr>
          <p:nvPr/>
        </p:nvSpPr>
        <p:spPr>
          <a:xfrm>
            <a:off x="718185" y="4320451"/>
            <a:ext cx="698373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u="sng" dirty="0" smtClean="0"/>
              <a:t>Gases released into the atmosphere by burning fossil fuels</a:t>
            </a:r>
            <a:r>
              <a:rPr lang="en-CA" sz="2000" dirty="0" smtClean="0"/>
              <a:t>:</a:t>
            </a:r>
            <a:endParaRPr lang="en-CA" sz="2000" dirty="0"/>
          </a:p>
        </p:txBody>
      </p:sp>
      <p:sp>
        <p:nvSpPr>
          <p:cNvPr id="30" name="Rectangle 29"/>
          <p:cNvSpPr/>
          <p:nvPr/>
        </p:nvSpPr>
        <p:spPr>
          <a:xfrm>
            <a:off x="961845" y="1128355"/>
            <a:ext cx="2092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Fossil Fuels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1038403" y="5181600"/>
                <a:ext cx="7393127" cy="6705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A" sz="2000" dirty="0" smtClean="0"/>
                  <a:t>Sulphur dioxide,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CA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 smtClean="0"/>
                  <a:t> and nitrogen oxides,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CA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CA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2000" dirty="0" smtClean="0"/>
                  <a:t>; cause acid rain.</a:t>
                </a:r>
                <a:endParaRPr lang="en-CA" sz="2000" dirty="0"/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03" y="5181600"/>
                <a:ext cx="7393127" cy="670560"/>
              </a:xfrm>
              <a:prstGeom prst="rect">
                <a:avLst/>
              </a:prstGeom>
              <a:blipFill rotWithShape="1">
                <a:blip r:embed="rId3"/>
                <a:stretch>
                  <a:fillRect l="-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4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1256704" y="1128355"/>
            <a:ext cx="15023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Nuclear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532" name="Picture 4" descr="http://photos.wikimapia.org/p/00/03/58/50/0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" y="2122047"/>
            <a:ext cx="4724400" cy="31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tvnews.ca/polopoly_fs/1.129078.1337371199!/httpImage/image._gen/derivatives/landscape_620/im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4202424"/>
            <a:ext cx="3648842" cy="2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img.21food.com/img/product/2010/9/30/b2food-21540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8556"/>
            <a:ext cx="27509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4082" y="1610556"/>
            <a:ext cx="4168907" cy="295465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Minerals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Rocks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ttp://static.trunity.net/files/165901_166000/165915/dior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32" y="3657598"/>
            <a:ext cx="2284864" cy="16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4.thingpic.com/images/8e/rXkanpNXKUg7EHCLShPRQxK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16" y="3543299"/>
            <a:ext cx="1904167" cy="19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gemstonesadvisor.com/wp-content/uploads/Torbernite-120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806516" cy="19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nuclear plant flow 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" y="2971800"/>
            <a:ext cx="5950755" cy="34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7841" y="1789926"/>
            <a:ext cx="7315200" cy="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Uranium, U, is a radioactive element that occurs naturally in the Earth’s crust.</a:t>
            </a:r>
            <a:endParaRPr lang="en-CA" sz="2000" dirty="0"/>
          </a:p>
        </p:txBody>
      </p:sp>
      <p:sp>
        <p:nvSpPr>
          <p:cNvPr id="30" name="Rectangle 29"/>
          <p:cNvSpPr/>
          <p:nvPr/>
        </p:nvSpPr>
        <p:spPr>
          <a:xfrm>
            <a:off x="1256704" y="1128355"/>
            <a:ext cx="15023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Nuclear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143000" y="2819400"/>
            <a:ext cx="2590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7841" y="2476500"/>
            <a:ext cx="7315200" cy="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Heat emitted during nuclear fission is converted (transformed) into electrical energy.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567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866900"/>
            <a:ext cx="7315200" cy="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Uranium, U, is a radioactive element that occurs naturally in the Earth’s crust.</a:t>
            </a:r>
            <a:endParaRPr lang="en-CA" sz="2000" dirty="0"/>
          </a:p>
        </p:txBody>
      </p:sp>
      <p:sp>
        <p:nvSpPr>
          <p:cNvPr id="30" name="Rectangle 29"/>
          <p:cNvSpPr/>
          <p:nvPr/>
        </p:nvSpPr>
        <p:spPr>
          <a:xfrm>
            <a:off x="1256704" y="1128355"/>
            <a:ext cx="15023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Nuclear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590800"/>
            <a:ext cx="7315200" cy="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Heat emitted during nuclear fission is converted (transformed) into electrical energy.</a:t>
            </a:r>
            <a:endParaRPr lang="en-CA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36270" y="3908286"/>
            <a:ext cx="1333500" cy="824329"/>
            <a:chOff x="1104900" y="3823871"/>
            <a:chExt cx="1333500" cy="824329"/>
          </a:xfrm>
        </p:grpSpPr>
        <p:sp>
          <p:nvSpPr>
            <p:cNvPr id="11" name="Rounded Rectangle 10"/>
            <p:cNvSpPr/>
            <p:nvPr/>
          </p:nvSpPr>
          <p:spPr>
            <a:xfrm>
              <a:off x="1104900" y="3823871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3886201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Nuclear Energy</a:t>
              </a:r>
              <a:endParaRPr lang="en-CA" sz="20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36270" y="3448170"/>
            <a:ext cx="1333500" cy="5500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 smtClean="0"/>
              <a:t>Uranium</a:t>
            </a:r>
            <a:endParaRPr lang="en-CA" sz="2000" dirty="0"/>
          </a:p>
        </p:txBody>
      </p:sp>
      <p:sp>
        <p:nvSpPr>
          <p:cNvPr id="14" name="Right Arrow 13"/>
          <p:cNvSpPr/>
          <p:nvPr/>
        </p:nvSpPr>
        <p:spPr>
          <a:xfrm>
            <a:off x="2045970" y="4026606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2750820" y="3935851"/>
            <a:ext cx="1333500" cy="824329"/>
            <a:chOff x="3657600" y="3834826"/>
            <a:chExt cx="1333500" cy="824329"/>
          </a:xfrm>
        </p:grpSpPr>
        <p:sp>
          <p:nvSpPr>
            <p:cNvPr id="17" name="Rounded Rectangle 16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Thermal Energy</a:t>
              </a:r>
              <a:endParaRPr lang="en-CA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11090" y="3949632"/>
            <a:ext cx="1333500" cy="824329"/>
            <a:chOff x="3657600" y="3834826"/>
            <a:chExt cx="1333500" cy="824329"/>
          </a:xfrm>
        </p:grpSpPr>
        <p:sp>
          <p:nvSpPr>
            <p:cNvPr id="20" name="Rounded Rectangle 19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Kinetic Energy</a:t>
              </a:r>
              <a:endParaRPr lang="en-CA" sz="20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853940" y="3523507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Motion</a:t>
            </a:r>
            <a:endParaRPr lang="en-CA" sz="2000" dirty="0"/>
          </a:p>
        </p:txBody>
      </p:sp>
      <p:sp>
        <p:nvSpPr>
          <p:cNvPr id="23" name="Right Arrow 22"/>
          <p:cNvSpPr/>
          <p:nvPr/>
        </p:nvSpPr>
        <p:spPr>
          <a:xfrm>
            <a:off x="4171950" y="406110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12720" y="3527704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Heat</a:t>
            </a:r>
            <a:endParaRPr lang="en-CA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59930" y="3949632"/>
            <a:ext cx="1333500" cy="824329"/>
            <a:chOff x="3657600" y="3834826"/>
            <a:chExt cx="1333500" cy="824329"/>
          </a:xfrm>
        </p:grpSpPr>
        <p:sp>
          <p:nvSpPr>
            <p:cNvPr id="26" name="Rounded Rectangle 25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ElectricalEnergy</a:t>
              </a:r>
              <a:endParaRPr lang="en-CA" sz="2000" dirty="0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6320790" y="4061105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59930" y="3523506"/>
            <a:ext cx="132588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Electricity</a:t>
            </a:r>
            <a:endParaRPr lang="en-CA" sz="20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14400" y="5029200"/>
            <a:ext cx="7315200" cy="876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Concerns: Radioactive waste and consequences of an accident.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001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8" y="381000"/>
            <a:ext cx="8229600" cy="715962"/>
          </a:xfrm>
        </p:spPr>
        <p:txBody>
          <a:bodyPr>
            <a:normAutofit/>
          </a:bodyPr>
          <a:lstStyle/>
          <a:p>
            <a:r>
              <a:rPr lang="en-CA" sz="2800" dirty="0" err="1" smtClean="0"/>
              <a:t>Pripyat</a:t>
            </a:r>
            <a:r>
              <a:rPr lang="en-CA" sz="2800" dirty="0" smtClean="0"/>
              <a:t>, Ukraine  </a:t>
            </a:r>
            <a:r>
              <a:rPr lang="en-CA" sz="2000" dirty="0" smtClean="0"/>
              <a:t>(before 1986)</a:t>
            </a:r>
            <a:endParaRPr lang="en-CA" sz="2800" dirty="0"/>
          </a:p>
        </p:txBody>
      </p:sp>
      <p:pic>
        <p:nvPicPr>
          <p:cNvPr id="2050" name="Picture 2" descr="http://www.yurtopic.com/society/history/images/abandoned-places/Chernobyl-and-Pripy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61" y="1143000"/>
            <a:ext cx="700398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022871"/>
            <a:ext cx="255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Chernobyl Nuclear Power Plant</a:t>
            </a:r>
            <a:endParaRPr lang="en-CA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79720" y="2350532"/>
            <a:ext cx="38100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yourchildlearns.com/online-atlas/images/map-of-ukra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4" y="1066800"/>
            <a:ext cx="436141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59680" y="697468"/>
            <a:ext cx="3481427" cy="5322332"/>
            <a:chOff x="5059680" y="697468"/>
            <a:chExt cx="3481427" cy="5322332"/>
          </a:xfrm>
        </p:grpSpPr>
        <p:pic>
          <p:nvPicPr>
            <p:cNvPr id="4098" name="Picture 2" descr="http://upload.wikimedia.org/wikipedia/en/1/1b/Chernobyl_Disas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680" y="1524000"/>
              <a:ext cx="3481427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3999" y="697468"/>
              <a:ext cx="299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What used to be Reactor #4</a:t>
              </a:r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46136" y="1066800"/>
              <a:ext cx="299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(Chernobyl Power Plant)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3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4/09/30/1412068904670_wps_1_Chernobyl_map_2_copy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8"/>
            <a:ext cx="7696200" cy="62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.abcnews.com/images/US/HT_chernobyl_trees_building_nt_130827_16x9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1600200"/>
            <a:ext cx="70442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9221" y="1235214"/>
            <a:ext cx="258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Chernobyl Nuclear Power Plant</a:t>
            </a:r>
            <a:endParaRPr lang="en-CA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0" y="15240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42998" y="533399"/>
            <a:ext cx="6096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Abandoned city of </a:t>
            </a:r>
            <a:r>
              <a:rPr lang="en-CA" sz="2000" dirty="0" err="1" smtClean="0"/>
              <a:t>Pripyat</a:t>
            </a:r>
            <a:r>
              <a:rPr lang="en-CA" sz="2000" dirty="0"/>
              <a:t>, </a:t>
            </a:r>
            <a:r>
              <a:rPr lang="en-CA" sz="2000" dirty="0" smtClean="0"/>
              <a:t>Ukraine </a:t>
            </a:r>
            <a:r>
              <a:rPr lang="en-CA" sz="1600" dirty="0" smtClean="0"/>
              <a:t>(After 1986)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97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95227" y="1128355"/>
            <a:ext cx="2225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Geothermal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26" name="Picture 2" descr="http://energy.gov/sites/prod/files/styles/borealis_default_hero_respondxl/public/geothermalplantspahr03_NREL.PNG?itok=1J8bZ8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1905000"/>
            <a:ext cx="6934200" cy="4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95227" y="1128355"/>
            <a:ext cx="2225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Geothermal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8669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Energy obtained from the internal heat of the Earth.</a:t>
            </a:r>
            <a:endParaRPr lang="en-CA" sz="2000" dirty="0"/>
          </a:p>
        </p:txBody>
      </p:sp>
      <p:pic>
        <p:nvPicPr>
          <p:cNvPr id="24580" name="Picture 4" descr="http://www.mosbybuildingarts.com/blog/wp-content/uploads/mosby-geothermal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15540"/>
            <a:ext cx="4621529" cy="35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bc.co.uk/staticarchive/86509dea41e37ef96bacb6d4188683c166d5cbd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20" y="3640132"/>
            <a:ext cx="35230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Lithosphere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95227" y="1128355"/>
            <a:ext cx="2225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Geothermal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2570063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866900"/>
            <a:ext cx="7315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smtClean="0"/>
              <a:t>Energy obtained from the internal heat of the Earth.</a:t>
            </a:r>
            <a:endParaRPr lang="en-CA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77340" y="2815803"/>
            <a:ext cx="1333500" cy="824329"/>
            <a:chOff x="3657600" y="3834826"/>
            <a:chExt cx="1333500" cy="824329"/>
          </a:xfrm>
        </p:grpSpPr>
        <p:sp>
          <p:nvSpPr>
            <p:cNvPr id="9" name="Rounded Rectangle 8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Thermal Energy</a:t>
              </a:r>
              <a:endParaRPr lang="en-CA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37610" y="2829584"/>
            <a:ext cx="1333500" cy="824329"/>
            <a:chOff x="3657600" y="3834826"/>
            <a:chExt cx="1333500" cy="824329"/>
          </a:xfrm>
        </p:grpSpPr>
        <p:sp>
          <p:nvSpPr>
            <p:cNvPr id="12" name="Rounded Rectangle 11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smtClean="0"/>
                <a:t>Kinetic Energy</a:t>
              </a:r>
              <a:endParaRPr lang="en-CA" sz="20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680460" y="2403459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Motion</a:t>
            </a:r>
            <a:endParaRPr lang="en-CA" sz="2000" dirty="0"/>
          </a:p>
        </p:txBody>
      </p:sp>
      <p:sp>
        <p:nvSpPr>
          <p:cNvPr id="15" name="Right Arrow 14"/>
          <p:cNvSpPr/>
          <p:nvPr/>
        </p:nvSpPr>
        <p:spPr>
          <a:xfrm>
            <a:off x="2998470" y="2941057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39240" y="2407656"/>
            <a:ext cx="140970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Heat</a:t>
            </a:r>
            <a:endParaRPr lang="en-CA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86450" y="2829584"/>
            <a:ext cx="1333500" cy="824329"/>
            <a:chOff x="3657600" y="3834826"/>
            <a:chExt cx="1333500" cy="824329"/>
          </a:xfrm>
        </p:grpSpPr>
        <p:sp>
          <p:nvSpPr>
            <p:cNvPr id="18" name="Rounded Rectangle 17"/>
            <p:cNvSpPr/>
            <p:nvPr/>
          </p:nvSpPr>
          <p:spPr>
            <a:xfrm>
              <a:off x="3657600" y="3834826"/>
              <a:ext cx="1333500" cy="82432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5700" y="3897156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ElectricalEnergy</a:t>
              </a:r>
              <a:endParaRPr lang="en-CA" sz="2000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5147310" y="2941057"/>
            <a:ext cx="628650" cy="60960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86450" y="2403458"/>
            <a:ext cx="1325880" cy="533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 smtClean="0"/>
              <a:t>Electricity</a:t>
            </a:r>
            <a:endParaRPr lang="en-CA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" y="4061460"/>
            <a:ext cx="3310653" cy="1752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000" dirty="0" smtClean="0"/>
              <a:t>Drawback: Very expensive to install; most viable in volcanic regions where hot water is naturally close to the surface.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61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pic>
        <p:nvPicPr>
          <p:cNvPr id="2050" name="Picture 2" descr="http://www.geologycafe.com/images/miner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324600" cy="52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1905000" cy="75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Minerals:</a:t>
            </a:r>
            <a:endParaRPr lang="en-C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7887" y="1143000"/>
            <a:ext cx="617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Solid, inorganic substances that have a clearly defined composition and properties.</a:t>
            </a:r>
            <a:endParaRPr lang="en-CA" sz="2000" dirty="0"/>
          </a:p>
        </p:txBody>
      </p:sp>
      <p:pic>
        <p:nvPicPr>
          <p:cNvPr id="4098" name="Picture 2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67672" cy="3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87786" y="2133600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u="sng" dirty="0" smtClean="0"/>
              <a:t>Properties of minerals</a:t>
            </a:r>
            <a:endParaRPr lang="en-CA" sz="2000" u="sng" dirty="0"/>
          </a:p>
        </p:txBody>
      </p:sp>
    </p:spTree>
    <p:extLst>
      <p:ext uri="{BB962C8B-B14F-4D97-AF65-F5344CB8AC3E}">
        <p14:creationId xmlns:p14="http://schemas.microsoft.com/office/powerpoint/2010/main" val="30570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1905000" cy="75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Minerals:</a:t>
            </a:r>
            <a:endParaRPr lang="en-C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7887" y="1143000"/>
            <a:ext cx="617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Solid, inorganic substances that have a clearly defined composition and properties.</a:t>
            </a:r>
            <a:endParaRPr lang="en-CA" sz="2000" dirty="0"/>
          </a:p>
        </p:txBody>
      </p:sp>
      <p:pic>
        <p:nvPicPr>
          <p:cNvPr id="4098" name="Picture 2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67672" cy="3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87786" y="2133600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u="sng" dirty="0" smtClean="0"/>
              <a:t>Properties of minerals</a:t>
            </a:r>
            <a:endParaRPr lang="en-CA" sz="2000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799" y="2786721"/>
            <a:ext cx="1610187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Colour:</a:t>
            </a:r>
            <a:endParaRPr lang="en-CA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61003" y="2895600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Many minerals have a characteristic colour.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57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1905000" cy="75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Minerals:</a:t>
            </a:r>
            <a:endParaRPr lang="en-C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7887" y="1143000"/>
            <a:ext cx="617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Solid, inorganic substances that have a clearly defined composition and properties.</a:t>
            </a:r>
            <a:endParaRPr lang="en-CA" sz="2000" dirty="0"/>
          </a:p>
        </p:txBody>
      </p:sp>
      <p:pic>
        <p:nvPicPr>
          <p:cNvPr id="4098" name="Picture 2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67672" cy="3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87786" y="2133600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u="sng" dirty="0" smtClean="0"/>
              <a:t>Properties of minerals</a:t>
            </a:r>
            <a:endParaRPr lang="en-CA" sz="2000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799" y="2786721"/>
            <a:ext cx="1610187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Colour:</a:t>
            </a:r>
            <a:endParaRPr lang="en-CA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61003" y="2895600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Many minerals have a characteristic colour.</a:t>
            </a:r>
            <a:endParaRPr lang="en-CA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82071" y="3519832"/>
            <a:ext cx="1578931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Transparency:</a:t>
            </a:r>
            <a:endParaRPr lang="en-CA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09275" y="3628711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Amount of light that passes through a mineral.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96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1905000" cy="75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Minerals:</a:t>
            </a:r>
            <a:endParaRPr lang="en-C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7887" y="1143000"/>
            <a:ext cx="617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Solid, inorganic substances that have a clearly defined composition and properties.</a:t>
            </a:r>
            <a:endParaRPr lang="en-CA" sz="2000" dirty="0"/>
          </a:p>
        </p:txBody>
      </p:sp>
      <p:pic>
        <p:nvPicPr>
          <p:cNvPr id="4098" name="Picture 2" descr="http://www.stepbystep.com/wp-content/uploads/2013/04/Difference-Between-a-Rock-and-Mineral-Mine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67672" cy="3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87786" y="2133600"/>
            <a:ext cx="3380913" cy="5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u="sng" dirty="0" smtClean="0"/>
              <a:t>Properties of minerals</a:t>
            </a:r>
            <a:endParaRPr lang="en-CA" sz="2000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33799" y="2786721"/>
            <a:ext cx="1610187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Colour:</a:t>
            </a:r>
            <a:endParaRPr lang="en-CA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61003" y="2895600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Many minerals have a characteristic colour.</a:t>
            </a:r>
            <a:endParaRPr lang="en-CA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82071" y="3519832"/>
            <a:ext cx="1578931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Transparency:</a:t>
            </a:r>
            <a:endParaRPr lang="en-CA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09275" y="3628711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Amount of light that passes through a mineral.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82071" y="4268110"/>
            <a:ext cx="1578931" cy="55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Hardness:</a:t>
            </a:r>
            <a:endParaRPr lang="en-CA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09275" y="4376989"/>
            <a:ext cx="2743200" cy="6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A measure of </a:t>
            </a:r>
            <a:r>
              <a:rPr lang="en-CA" sz="2000" dirty="0"/>
              <a:t>r</a:t>
            </a:r>
            <a:r>
              <a:rPr lang="en-CA" sz="2000" dirty="0" smtClean="0"/>
              <a:t>esistance to scratching.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944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Minerals</a:t>
            </a:r>
            <a:endParaRPr lang="en-CA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143000"/>
            <a:ext cx="7820487" cy="1066800"/>
            <a:chOff x="609600" y="1143000"/>
            <a:chExt cx="7820487" cy="10668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609600" y="1143000"/>
              <a:ext cx="1905000" cy="758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2400" dirty="0" smtClean="0"/>
                <a:t>Minerals:</a:t>
              </a:r>
              <a:endParaRPr lang="en-CA" sz="2400" dirty="0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2257887" y="1143000"/>
              <a:ext cx="6172200" cy="1066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Solid, inorganic substances that have a clearly defined composition and properties.</a:t>
              </a:r>
              <a:endParaRPr lang="en-CA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2133600"/>
            <a:ext cx="6854299" cy="3467383"/>
            <a:chOff x="914400" y="2133600"/>
            <a:chExt cx="6854299" cy="3467383"/>
          </a:xfrm>
        </p:grpSpPr>
        <p:pic>
          <p:nvPicPr>
            <p:cNvPr id="4098" name="Picture 2" descr="http://www.stepbystep.com/wp-content/uploads/2013/04/Difference-Between-a-Rock-and-Mineral-Miner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362200"/>
              <a:ext cx="2867672" cy="323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4387786" y="2133600"/>
              <a:ext cx="3380913" cy="587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2000" u="sng" dirty="0" smtClean="0"/>
                <a:t>Properties of minerals</a:t>
              </a:r>
              <a:endParaRPr lang="en-CA" sz="2000" u="sng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3799" y="2786721"/>
            <a:ext cx="4370404" cy="748563"/>
            <a:chOff x="3733799" y="2786721"/>
            <a:chExt cx="4370404" cy="748563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3733799" y="2786721"/>
              <a:ext cx="1610187" cy="555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CA" sz="2000" dirty="0" smtClean="0"/>
                <a:t>Colour:</a:t>
              </a:r>
              <a:endParaRPr lang="en-CA" sz="2000" dirty="0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5361003" y="2895600"/>
              <a:ext cx="2743200" cy="6396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Many minerals have a characteristic colour.</a:t>
              </a:r>
              <a:endParaRPr lang="en-CA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82071" y="3519832"/>
            <a:ext cx="4370404" cy="748563"/>
            <a:chOff x="3782071" y="3519832"/>
            <a:chExt cx="4370404" cy="748563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3782071" y="3519832"/>
              <a:ext cx="1578931" cy="555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CA" sz="2000" dirty="0" smtClean="0"/>
                <a:t>Transparency:</a:t>
              </a:r>
              <a:endParaRPr lang="en-CA" sz="2000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409275" y="3628711"/>
              <a:ext cx="2743200" cy="6396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Amount of light that passes through a mineral.</a:t>
              </a:r>
              <a:endParaRPr lang="en-CA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82071" y="4268110"/>
            <a:ext cx="4370404" cy="748563"/>
            <a:chOff x="3782071" y="4268110"/>
            <a:chExt cx="4370404" cy="748563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3782071" y="4268110"/>
              <a:ext cx="1578931" cy="555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CA" sz="2000" dirty="0" smtClean="0"/>
                <a:t>Hardness:</a:t>
              </a:r>
              <a:endParaRPr lang="en-CA" sz="2000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5409275" y="4376989"/>
              <a:ext cx="2743200" cy="6396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A measure of </a:t>
              </a:r>
              <a:r>
                <a:rPr lang="en-CA" sz="2000" dirty="0"/>
                <a:t>r</a:t>
              </a:r>
              <a:r>
                <a:rPr lang="en-CA" sz="2000" dirty="0" smtClean="0"/>
                <a:t>esistance to scratching.</a:t>
              </a:r>
              <a:endParaRPr lang="en-CA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82071" y="5025982"/>
            <a:ext cx="4370404" cy="748563"/>
            <a:chOff x="3782071" y="5025982"/>
            <a:chExt cx="4370404" cy="748563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3782071" y="5025982"/>
              <a:ext cx="1578931" cy="5551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CA" sz="2000" dirty="0" smtClean="0"/>
                <a:t>Streak:</a:t>
              </a:r>
              <a:endParaRPr lang="en-CA" sz="2000" dirty="0"/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5409275" y="5134861"/>
              <a:ext cx="2743200" cy="6396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000" dirty="0" smtClean="0"/>
                <a:t>Powder rubbed off when a mineral is rubbed.</a:t>
              </a:r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8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940</Words>
  <Application>Microsoft Office PowerPoint</Application>
  <PresentationFormat>On-screen Show (4:3)</PresentationFormat>
  <Paragraphs>192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Lithosphere</vt:lpstr>
      <vt:lpstr>Lithosphere (Rocky Sphere):</vt:lpstr>
      <vt:lpstr>PowerPoint Presentation</vt:lpstr>
      <vt:lpstr>Minerals</vt:lpstr>
      <vt:lpstr>Minerals</vt:lpstr>
      <vt:lpstr>Minerals</vt:lpstr>
      <vt:lpstr>Minerals</vt:lpstr>
      <vt:lpstr>Minerals</vt:lpstr>
      <vt:lpstr>Minerals</vt:lpstr>
      <vt:lpstr>Mining in Quebec</vt:lpstr>
      <vt:lpstr>Mining in Quebec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Permafrost</vt:lpstr>
      <vt:lpstr>Permafrost</vt:lpstr>
      <vt:lpstr>Permafrost</vt:lpstr>
      <vt:lpstr>Permafrost and Global Warming Effects</vt:lpstr>
      <vt:lpstr>Permafrost and Global Warming Effects</vt:lpstr>
      <vt:lpstr>Permafrost and Global Warming Effects</vt:lpstr>
      <vt:lpstr>Permafrost and Global Warming Effects</vt:lpstr>
      <vt:lpstr>Energy Resources in the Lithosphere</vt:lpstr>
      <vt:lpstr>Energy Resources in the Lithosphere</vt:lpstr>
      <vt:lpstr>Energy Resources in the Lithosphere</vt:lpstr>
      <vt:lpstr>Energy Resources in the Lithosphere</vt:lpstr>
      <vt:lpstr>Energy Resources in the Lithosphere</vt:lpstr>
      <vt:lpstr>Energy Resources in the Lithosphere</vt:lpstr>
      <vt:lpstr>Energy Resources in the Lithosphere</vt:lpstr>
      <vt:lpstr>Energy Resources in the Lithosphere</vt:lpstr>
      <vt:lpstr>Pripyat, Ukraine  (before 1986)</vt:lpstr>
      <vt:lpstr>PowerPoint Presentation</vt:lpstr>
      <vt:lpstr>PowerPoint Presentation</vt:lpstr>
      <vt:lpstr>PowerPoint Presentation</vt:lpstr>
      <vt:lpstr>Energy Resources in the Lithosphere</vt:lpstr>
      <vt:lpstr>Energy Resources in the Lithosphere</vt:lpstr>
      <vt:lpstr>Energy Resources in the Lithosphere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Lithosphere</dc:title>
  <dc:creator>Lorraine</dc:creator>
  <cp:lastModifiedBy>Lorraine</cp:lastModifiedBy>
  <cp:revision>62</cp:revision>
  <dcterms:created xsi:type="dcterms:W3CDTF">2006-08-16T00:00:00Z</dcterms:created>
  <dcterms:modified xsi:type="dcterms:W3CDTF">2015-05-13T04:08:47Z</dcterms:modified>
</cp:coreProperties>
</file>