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73" r:id="rId6"/>
    <p:sldId id="265" r:id="rId7"/>
    <p:sldId id="267" r:id="rId8"/>
    <p:sldId id="269" r:id="rId9"/>
    <p:sldId id="268" r:id="rId10"/>
    <p:sldId id="270" r:id="rId11"/>
    <p:sldId id="271" r:id="rId12"/>
    <p:sldId id="274" r:id="rId13"/>
    <p:sldId id="276" r:id="rId14"/>
    <p:sldId id="278" r:id="rId15"/>
    <p:sldId id="272" r:id="rId16"/>
    <p:sldId id="277" r:id="rId17"/>
    <p:sldId id="280" r:id="rId18"/>
    <p:sldId id="279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adger.uvm.edu/xmlui/bitstream/handle/2051/2226/bob%20and%20janes%20south%20hero%20farm%20greenhouse%20tomatoes%20June%2014%202000.jpg?sequenc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8381" y="2036472"/>
            <a:ext cx="3578474" cy="736457"/>
            <a:chOff x="2009375" y="3276600"/>
            <a:chExt cx="3578474" cy="736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Methane,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146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4918726" y="3354613"/>
              <a:ext cx="669123" cy="658444"/>
              <a:chOff x="5458226" y="3380155"/>
              <a:chExt cx="669123" cy="65844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680075" y="338015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458226" y="360411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01070" y="3525668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699125" y="3848099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936849" y="3607780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98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7320" y="2890483"/>
            <a:ext cx="743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CA" sz="2000" dirty="0" smtClean="0"/>
              <a:t>: During the production and processing of natural gas.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8381" y="2036472"/>
            <a:ext cx="3578474" cy="736457"/>
            <a:chOff x="2009375" y="3276600"/>
            <a:chExt cx="3578474" cy="736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Methane,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146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4918726" y="3354613"/>
              <a:ext cx="669123" cy="658444"/>
              <a:chOff x="5458226" y="3380155"/>
              <a:chExt cx="669123" cy="65844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680075" y="338015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458226" y="360411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01070" y="3525668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699125" y="3848099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936849" y="3607780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</p:grpSp>
      </p:grpSp>
      <p:pic>
        <p:nvPicPr>
          <p:cNvPr id="12290" name="Picture 2" descr="http://blogs.cfr.org/renewing-america/files/2012/07/Renewing-America-Gas-Well-Drilling-Rig-201207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27" y="3581398"/>
            <a:ext cx="4776073" cy="297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7320" y="2890483"/>
            <a:ext cx="743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CA" sz="2000" dirty="0" smtClean="0"/>
              <a:t>: During the production and processing of natural gas.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8381" y="2036472"/>
            <a:ext cx="3578474" cy="736457"/>
            <a:chOff x="2009375" y="3276600"/>
            <a:chExt cx="3578474" cy="736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Methane,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146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4918726" y="3354613"/>
              <a:ext cx="669123" cy="658444"/>
              <a:chOff x="5458226" y="3380155"/>
              <a:chExt cx="669123" cy="65844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680075" y="338015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458226" y="360411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01070" y="3525668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699125" y="3848099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936849" y="3607780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34743" y="3394537"/>
            <a:ext cx="743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en-CA" sz="2000" dirty="0" smtClean="0"/>
              <a:t>: Livestock and manure storage.</a:t>
            </a:r>
          </a:p>
        </p:txBody>
      </p:sp>
      <p:pic>
        <p:nvPicPr>
          <p:cNvPr id="14338" name="Picture 2" descr="http://img4.wikia.nocookie.net/__cb20110412003057/creepypasta/images/f/fc/700c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17" y="3918825"/>
            <a:ext cx="2815238" cy="2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dppigs.org/2012/img/p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5257800"/>
            <a:ext cx="1081354" cy="11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albersdairyequipment.com/images/product/manure/sing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5721" y="3317226"/>
            <a:ext cx="3151699" cy="20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7320" y="2890483"/>
            <a:ext cx="743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CA" sz="2000" dirty="0" smtClean="0"/>
              <a:t>: During the production and processing of natural gas.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8381" y="2036472"/>
            <a:ext cx="3578474" cy="736457"/>
            <a:chOff x="2009375" y="3276600"/>
            <a:chExt cx="3578474" cy="736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Methane,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146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4918726" y="3354613"/>
              <a:ext cx="669123" cy="658444"/>
              <a:chOff x="5458226" y="3380155"/>
              <a:chExt cx="669123" cy="65844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680075" y="338015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458226" y="360411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01070" y="3525668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699125" y="3848099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936849" y="3607780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34743" y="3394537"/>
            <a:ext cx="743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en-CA" sz="2000" dirty="0" smtClean="0"/>
              <a:t>: Livestock and manure storage.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4743" y="3944146"/>
            <a:ext cx="766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</a:t>
            </a:r>
            <a:r>
              <a:rPr lang="en-CA" sz="2000" dirty="0" smtClean="0"/>
              <a:t>: Decomposition of household and business waste in landfills.</a:t>
            </a:r>
          </a:p>
        </p:txBody>
      </p:sp>
      <p:pic>
        <p:nvPicPr>
          <p:cNvPr id="18434" name="Picture 2" descr="http://www.smh.com.au/ffximage/2008/09/15/landfill_wideweb__470x227,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344256"/>
            <a:ext cx="5715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6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09600" y="1986809"/>
            <a:ext cx="4242000" cy="646331"/>
            <a:chOff x="2022074" y="4038599"/>
            <a:chExt cx="4242000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022074" y="4038599"/>
                  <a:ext cx="3990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Nitrous 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/>
                        </a:rPr>
                        <m:t>𝑂</m:t>
                      </m:r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2074" y="4038599"/>
                  <a:ext cx="39909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85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5285773" y="4222734"/>
              <a:ext cx="978301" cy="403975"/>
              <a:chOff x="6032099" y="4267140"/>
              <a:chExt cx="978301" cy="40397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032099" y="429011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24600" y="427493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29400" y="426714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7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7321" y="2890483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en-CA" sz="2000" dirty="0" smtClean="0"/>
              <a:t>: The use of synthetic fertilizers.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9600" y="1986809"/>
            <a:ext cx="4242000" cy="646331"/>
            <a:chOff x="2022074" y="4038599"/>
            <a:chExt cx="4242000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022074" y="4038599"/>
                  <a:ext cx="3990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Nitrous 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/>
                        </a:rPr>
                        <m:t>𝑂</m:t>
                      </m:r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2074" y="4038599"/>
                  <a:ext cx="39909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85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5285773" y="4222734"/>
              <a:ext cx="978301" cy="403975"/>
              <a:chOff x="6032099" y="4267140"/>
              <a:chExt cx="978301" cy="40397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032099" y="429011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24600" y="427493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29400" y="426714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</p:grpSp>
      </p:grpSp>
      <p:pic>
        <p:nvPicPr>
          <p:cNvPr id="16386" name="Picture 2" descr="http://www.bls.gov/opub/btn/volume-2/images/2-12-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58" y="3505200"/>
            <a:ext cx="5701684" cy="30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7321" y="2890483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en-CA" sz="2000" dirty="0" smtClean="0"/>
              <a:t>: The use of synthetic fertilizers.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183" y="3505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r>
              <a:rPr lang="en-CA" sz="2000" dirty="0"/>
              <a:t>: Burning gasoline in cars and trucks, etc…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9600" y="1986809"/>
            <a:ext cx="4242000" cy="646331"/>
            <a:chOff x="2022074" y="4038599"/>
            <a:chExt cx="4242000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022074" y="4038599"/>
                  <a:ext cx="3990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Nitrous 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/>
                        </a:rPr>
                        <m:t>𝑂</m:t>
                      </m:r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2074" y="4038599"/>
                  <a:ext cx="39909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85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5285773" y="4222734"/>
              <a:ext cx="978301" cy="403975"/>
              <a:chOff x="6032099" y="4267140"/>
              <a:chExt cx="978301" cy="40397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032099" y="429011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24600" y="427493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29400" y="426714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endParaRPr lang="en-CA"/>
              </a:p>
            </p:txBody>
          </p:sp>
        </p:grpSp>
      </p:grpSp>
      <p:pic>
        <p:nvPicPr>
          <p:cNvPr id="36" name="Picture 4" descr="http://66.165.152.108/images/Pictures/Ca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593" y="4876800"/>
            <a:ext cx="2006569" cy="90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2.s3.envato.com/files/29799994/truck%20_p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83" y="4121969"/>
            <a:ext cx="2655365" cy="19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903" y="1028700"/>
            <a:ext cx="4994497" cy="1143000"/>
          </a:xfrm>
        </p:spPr>
        <p:txBody>
          <a:bodyPr>
            <a:noAutofit/>
          </a:bodyPr>
          <a:lstStyle/>
          <a:p>
            <a:r>
              <a:rPr lang="en-CA" sz="2800" dirty="0" smtClean="0"/>
              <a:t>Is there anything that helps counter greenhouse gas levels?</a:t>
            </a:r>
            <a:endParaRPr lang="en-CA" sz="2800" dirty="0"/>
          </a:p>
        </p:txBody>
      </p:sp>
      <p:pic>
        <p:nvPicPr>
          <p:cNvPr id="4" name="Picture 3" descr="C:\Users\Lorraine\Desktop\Greg\Drawings\self portrait hardshad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1883410" cy="2061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2895600" y="990600"/>
            <a:ext cx="4876800" cy="1295400"/>
          </a:xfrm>
          <a:prstGeom prst="wedgeRoundRectCallout">
            <a:avLst>
              <a:gd name="adj1" fmla="val -36844"/>
              <a:gd name="adj2" fmla="val 90348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392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c04.deviantart.net/fs70/i/2013/145/2/2/light_green_forest_by_bondss-d66ka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62100" y="304800"/>
                <a:ext cx="6019800" cy="7694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Photosynthesis:</a:t>
                </a:r>
                <a:r>
                  <a:rPr lang="en-CA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n-CA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/>
                  <a:t> </a:t>
                </a:r>
                <a:r>
                  <a:rPr lang="en-CA" sz="2000" dirty="0" smtClean="0"/>
                  <a:t>is absorbed and converted into glucose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sSub>
                          <m:sSubPr>
                            <m:ctrlPr>
                              <a:rPr lang="en-C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CA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CA" sz="20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CA" sz="20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CA" sz="2000" dirty="0" smtClean="0"/>
                  <a:t> </a:t>
                </a:r>
                <a:r>
                  <a:rPr lang="en-CA" sz="2000" dirty="0" smtClean="0"/>
                  <a:t>and </a:t>
                </a:r>
                <a:r>
                  <a:rPr lang="en-CA" sz="2000" dirty="0" smtClean="0"/>
                  <a:t>oxygen gas,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CA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/>
                  <a:t>.</a:t>
                </a:r>
                <a:endParaRPr lang="en-CA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304800"/>
                <a:ext cx="6019800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7143" r="-1822" b="-134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31877" y="1295400"/>
                <a:ext cx="5105400" cy="4001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/>
                      </a:rPr>
                      <m:t>6</m:t>
                    </m:r>
                    <m:sSub>
                      <m:sSubPr>
                        <m:ctrlPr>
                          <a:rPr lang="en-C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n-C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C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C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𝑂</m:t>
                    </m:r>
                    <m:r>
                      <a:rPr lang="en-CA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CA" sz="1600" i="1" dirty="0"/>
                  <a:t>(</a:t>
                </a:r>
                <a:r>
                  <a:rPr lang="en-CA" sz="1600" i="1" dirty="0" smtClean="0"/>
                  <a:t>+ solar energy)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000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C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C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C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  <m:r>
                          <a:rPr lang="en-C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C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CA" sz="2000" i="1">
                        <a:latin typeface="Cambria Math"/>
                      </a:rPr>
                      <m:t>+</m:t>
                    </m:r>
                    <m:r>
                      <a:rPr lang="en-CA" sz="2000" b="0" i="1" smtClean="0">
                        <a:latin typeface="Cambria Math"/>
                      </a:rPr>
                      <m:t>6</m:t>
                    </m:r>
                    <m:sSub>
                      <m:sSubPr>
                        <m:ctrlPr>
                          <a:rPr lang="en-C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C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77" y="1295400"/>
                <a:ext cx="51054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8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energycollective.com/sites/theenergycollective.com/files/imagepicker/488516/ocean%20acidificati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9" y="-152400"/>
            <a:ext cx="913438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80983" y="228600"/>
                <a:ext cx="723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dirty="0" smtClean="0"/>
                  <a:t>Carbon dioxide,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n-CA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/>
                  <a:t>,</a:t>
                </a:r>
                <a:r>
                  <a:rPr lang="en-CA" sz="2000" dirty="0" smtClean="0"/>
                  <a:t> </a:t>
                </a:r>
                <a:r>
                  <a:rPr lang="en-CA" sz="2000" dirty="0" smtClean="0"/>
                  <a:t>is absorbed/dissolved into the </a:t>
                </a:r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hydrosphere</a:t>
                </a:r>
                <a:r>
                  <a:rPr lang="en-CA" sz="2000" dirty="0" smtClean="0"/>
                  <a:t>.</a:t>
                </a:r>
                <a:endParaRPr lang="en-CA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83" y="228600"/>
                <a:ext cx="7239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21" t="-12000" r="-505" b="-37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52600" y="857310"/>
                <a:ext cx="62557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n-CA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/>
                  <a:t> </a:t>
                </a:r>
                <a:r>
                  <a:rPr lang="en-CA" sz="2000" dirty="0" smtClean="0"/>
                  <a:t>is absorbed </a:t>
                </a:r>
                <a:r>
                  <a:rPr lang="en-CA" sz="2000" i="1" dirty="0" smtClean="0"/>
                  <a:t>(through photosynthesis</a:t>
                </a:r>
                <a:r>
                  <a:rPr lang="en-CA" sz="2000" i="1" dirty="0"/>
                  <a:t>)</a:t>
                </a:r>
                <a:r>
                  <a:rPr lang="en-CA" sz="2000" dirty="0" smtClean="0"/>
                  <a:t> by aquatic organisms </a:t>
                </a:r>
                <a:r>
                  <a:rPr lang="en-CA" sz="2000" i="1" dirty="0" smtClean="0"/>
                  <a:t>(phytoplankton) </a:t>
                </a:r>
                <a:r>
                  <a:rPr lang="en-CA" sz="2000" dirty="0" smtClean="0"/>
                  <a:t>and plants</a:t>
                </a:r>
                <a:r>
                  <a:rPr lang="en-CA" sz="2000" dirty="0" smtClean="0"/>
                  <a:t>.</a:t>
                </a:r>
                <a:endParaRPr lang="en-CA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857310"/>
                <a:ext cx="625579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877" t="-4310" b="-14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59998" y="1560667"/>
                <a:ext cx="63172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n-CA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/>
                  <a:t> </a:t>
                </a:r>
                <a:r>
                  <a:rPr lang="en-CA" sz="2000" dirty="0" smtClean="0"/>
                  <a:t>reacts with water and calcium, forming calcium carbonate,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/>
                          </a:rPr>
                          <m:t>𝐶𝑎</m:t>
                        </m:r>
                        <m:r>
                          <a:rPr lang="en-CA" sz="2000" i="1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n-CA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CA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CA" sz="2000" dirty="0" smtClean="0"/>
                  <a:t> a compound used in the formation of shells and skeletons of marine organisms.</a:t>
                </a:r>
                <a:endParaRPr lang="en-CA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98" y="1560667"/>
                <a:ext cx="6317202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869" t="-2994" b="-95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7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ebweaver.nu/clipart/img/nature/planets/sun-wearing-sunglass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78" y="-41932"/>
            <a:ext cx="1694273" cy="16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1251" y="685800"/>
            <a:ext cx="65169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 natural process by which gases in the atmosphere absorb and re-radiate thermal radiation from the planet’s surface.</a:t>
            </a:r>
            <a:endParaRPr lang="en-CA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228600" y="4174468"/>
            <a:ext cx="9601200" cy="1143000"/>
          </a:xfrm>
          <a:prstGeom prst="arc">
            <a:avLst>
              <a:gd name="adj1" fmla="val 10872118"/>
              <a:gd name="adj2" fmla="val 21523397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-304800" y="5867400"/>
            <a:ext cx="9601200" cy="1143000"/>
            <a:chOff x="-304800" y="5867400"/>
            <a:chExt cx="9601200" cy="1143000"/>
          </a:xfrm>
        </p:grpSpPr>
        <p:grpSp>
          <p:nvGrpSpPr>
            <p:cNvPr id="10" name="Group 9"/>
            <p:cNvGrpSpPr/>
            <p:nvPr/>
          </p:nvGrpSpPr>
          <p:grpSpPr>
            <a:xfrm>
              <a:off x="-304800" y="5867400"/>
              <a:ext cx="9601200" cy="1143000"/>
              <a:chOff x="-304800" y="5867400"/>
              <a:chExt cx="9601200" cy="1143000"/>
            </a:xfrm>
          </p:grpSpPr>
          <p:sp>
            <p:nvSpPr>
              <p:cNvPr id="2" name="Arc 1"/>
              <p:cNvSpPr/>
              <p:nvPr/>
            </p:nvSpPr>
            <p:spPr>
              <a:xfrm>
                <a:off x="-304800" y="5867400"/>
                <a:ext cx="9601200" cy="1143000"/>
              </a:xfrm>
              <a:prstGeom prst="arc">
                <a:avLst>
                  <a:gd name="adj1" fmla="val 10872118"/>
                  <a:gd name="adj2" fmla="val 2152339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-76200" y="6324600"/>
                <a:ext cx="9296400" cy="533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066800" y="6178550"/>
              <a:ext cx="5715000" cy="730449"/>
              <a:chOff x="1066800" y="6178550"/>
              <a:chExt cx="5715000" cy="730449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066800" y="6178550"/>
                <a:ext cx="3797300" cy="730449"/>
              </a:xfrm>
              <a:custGeom>
                <a:avLst/>
                <a:gdLst>
                  <a:gd name="connsiteX0" fmla="*/ 241300 w 3797300"/>
                  <a:gd name="connsiteY0" fmla="*/ 685800 h 730449"/>
                  <a:gd name="connsiteX1" fmla="*/ 228600 w 3797300"/>
                  <a:gd name="connsiteY1" fmla="*/ 654050 h 730449"/>
                  <a:gd name="connsiteX2" fmla="*/ 196850 w 3797300"/>
                  <a:gd name="connsiteY2" fmla="*/ 596900 h 730449"/>
                  <a:gd name="connsiteX3" fmla="*/ 177800 w 3797300"/>
                  <a:gd name="connsiteY3" fmla="*/ 584200 h 730449"/>
                  <a:gd name="connsiteX4" fmla="*/ 165100 w 3797300"/>
                  <a:gd name="connsiteY4" fmla="*/ 565150 h 730449"/>
                  <a:gd name="connsiteX5" fmla="*/ 146050 w 3797300"/>
                  <a:gd name="connsiteY5" fmla="*/ 558800 h 730449"/>
                  <a:gd name="connsiteX6" fmla="*/ 107950 w 3797300"/>
                  <a:gd name="connsiteY6" fmla="*/ 533400 h 730449"/>
                  <a:gd name="connsiteX7" fmla="*/ 69850 w 3797300"/>
                  <a:gd name="connsiteY7" fmla="*/ 508000 h 730449"/>
                  <a:gd name="connsiteX8" fmla="*/ 50800 w 3797300"/>
                  <a:gd name="connsiteY8" fmla="*/ 495300 h 730449"/>
                  <a:gd name="connsiteX9" fmla="*/ 31750 w 3797300"/>
                  <a:gd name="connsiteY9" fmla="*/ 488950 h 730449"/>
                  <a:gd name="connsiteX10" fmla="*/ 0 w 3797300"/>
                  <a:gd name="connsiteY10" fmla="*/ 431800 h 730449"/>
                  <a:gd name="connsiteX11" fmla="*/ 6350 w 3797300"/>
                  <a:gd name="connsiteY11" fmla="*/ 400050 h 730449"/>
                  <a:gd name="connsiteX12" fmla="*/ 44450 w 3797300"/>
                  <a:gd name="connsiteY12" fmla="*/ 374650 h 730449"/>
                  <a:gd name="connsiteX13" fmla="*/ 165100 w 3797300"/>
                  <a:gd name="connsiteY13" fmla="*/ 355600 h 730449"/>
                  <a:gd name="connsiteX14" fmla="*/ 209550 w 3797300"/>
                  <a:gd name="connsiteY14" fmla="*/ 349250 h 730449"/>
                  <a:gd name="connsiteX15" fmla="*/ 368300 w 3797300"/>
                  <a:gd name="connsiteY15" fmla="*/ 342900 h 730449"/>
                  <a:gd name="connsiteX16" fmla="*/ 387350 w 3797300"/>
                  <a:gd name="connsiteY16" fmla="*/ 336550 h 730449"/>
                  <a:gd name="connsiteX17" fmla="*/ 412750 w 3797300"/>
                  <a:gd name="connsiteY17" fmla="*/ 330200 h 730449"/>
                  <a:gd name="connsiteX18" fmla="*/ 450850 w 3797300"/>
                  <a:gd name="connsiteY18" fmla="*/ 317500 h 730449"/>
                  <a:gd name="connsiteX19" fmla="*/ 469900 w 3797300"/>
                  <a:gd name="connsiteY19" fmla="*/ 298450 h 730449"/>
                  <a:gd name="connsiteX20" fmla="*/ 501650 w 3797300"/>
                  <a:gd name="connsiteY20" fmla="*/ 266700 h 730449"/>
                  <a:gd name="connsiteX21" fmla="*/ 514350 w 3797300"/>
                  <a:gd name="connsiteY21" fmla="*/ 228600 h 730449"/>
                  <a:gd name="connsiteX22" fmla="*/ 520700 w 3797300"/>
                  <a:gd name="connsiteY22" fmla="*/ 209550 h 730449"/>
                  <a:gd name="connsiteX23" fmla="*/ 539750 w 3797300"/>
                  <a:gd name="connsiteY23" fmla="*/ 190500 h 730449"/>
                  <a:gd name="connsiteX24" fmla="*/ 552450 w 3797300"/>
                  <a:gd name="connsiteY24" fmla="*/ 171450 h 730449"/>
                  <a:gd name="connsiteX25" fmla="*/ 590550 w 3797300"/>
                  <a:gd name="connsiteY25" fmla="*/ 152400 h 730449"/>
                  <a:gd name="connsiteX26" fmla="*/ 609600 w 3797300"/>
                  <a:gd name="connsiteY26" fmla="*/ 139700 h 730449"/>
                  <a:gd name="connsiteX27" fmla="*/ 628650 w 3797300"/>
                  <a:gd name="connsiteY27" fmla="*/ 133350 h 730449"/>
                  <a:gd name="connsiteX28" fmla="*/ 666750 w 3797300"/>
                  <a:gd name="connsiteY28" fmla="*/ 107950 h 730449"/>
                  <a:gd name="connsiteX29" fmla="*/ 717550 w 3797300"/>
                  <a:gd name="connsiteY29" fmla="*/ 95250 h 730449"/>
                  <a:gd name="connsiteX30" fmla="*/ 736600 w 3797300"/>
                  <a:gd name="connsiteY30" fmla="*/ 82550 h 730449"/>
                  <a:gd name="connsiteX31" fmla="*/ 762000 w 3797300"/>
                  <a:gd name="connsiteY31" fmla="*/ 76200 h 730449"/>
                  <a:gd name="connsiteX32" fmla="*/ 781050 w 3797300"/>
                  <a:gd name="connsiteY32" fmla="*/ 69850 h 730449"/>
                  <a:gd name="connsiteX33" fmla="*/ 831850 w 3797300"/>
                  <a:gd name="connsiteY33" fmla="*/ 50800 h 730449"/>
                  <a:gd name="connsiteX34" fmla="*/ 895350 w 3797300"/>
                  <a:gd name="connsiteY34" fmla="*/ 31750 h 730449"/>
                  <a:gd name="connsiteX35" fmla="*/ 933450 w 3797300"/>
                  <a:gd name="connsiteY35" fmla="*/ 19050 h 730449"/>
                  <a:gd name="connsiteX36" fmla="*/ 971550 w 3797300"/>
                  <a:gd name="connsiteY36" fmla="*/ 12700 h 730449"/>
                  <a:gd name="connsiteX37" fmla="*/ 1009650 w 3797300"/>
                  <a:gd name="connsiteY37" fmla="*/ 0 h 730449"/>
                  <a:gd name="connsiteX38" fmla="*/ 1428750 w 3797300"/>
                  <a:gd name="connsiteY38" fmla="*/ 6350 h 730449"/>
                  <a:gd name="connsiteX39" fmla="*/ 1441450 w 3797300"/>
                  <a:gd name="connsiteY39" fmla="*/ 25400 h 730449"/>
                  <a:gd name="connsiteX40" fmla="*/ 1454150 w 3797300"/>
                  <a:gd name="connsiteY40" fmla="*/ 63500 h 730449"/>
                  <a:gd name="connsiteX41" fmla="*/ 1460500 w 3797300"/>
                  <a:gd name="connsiteY41" fmla="*/ 82550 h 730449"/>
                  <a:gd name="connsiteX42" fmla="*/ 1473200 w 3797300"/>
                  <a:gd name="connsiteY42" fmla="*/ 101600 h 730449"/>
                  <a:gd name="connsiteX43" fmla="*/ 1511300 w 3797300"/>
                  <a:gd name="connsiteY43" fmla="*/ 127000 h 730449"/>
                  <a:gd name="connsiteX44" fmla="*/ 1536700 w 3797300"/>
                  <a:gd name="connsiteY44" fmla="*/ 165100 h 730449"/>
                  <a:gd name="connsiteX45" fmla="*/ 1581150 w 3797300"/>
                  <a:gd name="connsiteY45" fmla="*/ 190500 h 730449"/>
                  <a:gd name="connsiteX46" fmla="*/ 1606550 w 3797300"/>
                  <a:gd name="connsiteY46" fmla="*/ 228600 h 730449"/>
                  <a:gd name="connsiteX47" fmla="*/ 1625600 w 3797300"/>
                  <a:gd name="connsiteY47" fmla="*/ 234950 h 730449"/>
                  <a:gd name="connsiteX48" fmla="*/ 1644650 w 3797300"/>
                  <a:gd name="connsiteY48" fmla="*/ 247650 h 730449"/>
                  <a:gd name="connsiteX49" fmla="*/ 1682750 w 3797300"/>
                  <a:gd name="connsiteY49" fmla="*/ 260350 h 730449"/>
                  <a:gd name="connsiteX50" fmla="*/ 1701800 w 3797300"/>
                  <a:gd name="connsiteY50" fmla="*/ 266700 h 730449"/>
                  <a:gd name="connsiteX51" fmla="*/ 2184400 w 3797300"/>
                  <a:gd name="connsiteY51" fmla="*/ 260350 h 730449"/>
                  <a:gd name="connsiteX52" fmla="*/ 2254250 w 3797300"/>
                  <a:gd name="connsiteY52" fmla="*/ 254000 h 730449"/>
                  <a:gd name="connsiteX53" fmla="*/ 2292350 w 3797300"/>
                  <a:gd name="connsiteY53" fmla="*/ 247650 h 730449"/>
                  <a:gd name="connsiteX54" fmla="*/ 2622550 w 3797300"/>
                  <a:gd name="connsiteY54" fmla="*/ 241300 h 730449"/>
                  <a:gd name="connsiteX55" fmla="*/ 2679700 w 3797300"/>
                  <a:gd name="connsiteY55" fmla="*/ 222250 h 730449"/>
                  <a:gd name="connsiteX56" fmla="*/ 2698750 w 3797300"/>
                  <a:gd name="connsiteY56" fmla="*/ 215900 h 730449"/>
                  <a:gd name="connsiteX57" fmla="*/ 2882900 w 3797300"/>
                  <a:gd name="connsiteY57" fmla="*/ 222250 h 730449"/>
                  <a:gd name="connsiteX58" fmla="*/ 2901950 w 3797300"/>
                  <a:gd name="connsiteY58" fmla="*/ 228600 h 730449"/>
                  <a:gd name="connsiteX59" fmla="*/ 2927350 w 3797300"/>
                  <a:gd name="connsiteY59" fmla="*/ 234950 h 730449"/>
                  <a:gd name="connsiteX60" fmla="*/ 2946400 w 3797300"/>
                  <a:gd name="connsiteY60" fmla="*/ 247650 h 730449"/>
                  <a:gd name="connsiteX61" fmla="*/ 2984500 w 3797300"/>
                  <a:gd name="connsiteY61" fmla="*/ 254000 h 730449"/>
                  <a:gd name="connsiteX62" fmla="*/ 3054350 w 3797300"/>
                  <a:gd name="connsiteY62" fmla="*/ 273050 h 730449"/>
                  <a:gd name="connsiteX63" fmla="*/ 3079750 w 3797300"/>
                  <a:gd name="connsiteY63" fmla="*/ 285750 h 730449"/>
                  <a:gd name="connsiteX64" fmla="*/ 3117850 w 3797300"/>
                  <a:gd name="connsiteY64" fmla="*/ 311150 h 730449"/>
                  <a:gd name="connsiteX65" fmla="*/ 3136900 w 3797300"/>
                  <a:gd name="connsiteY65" fmla="*/ 317500 h 730449"/>
                  <a:gd name="connsiteX66" fmla="*/ 3194050 w 3797300"/>
                  <a:gd name="connsiteY66" fmla="*/ 361950 h 730449"/>
                  <a:gd name="connsiteX67" fmla="*/ 3213100 w 3797300"/>
                  <a:gd name="connsiteY67" fmla="*/ 374650 h 730449"/>
                  <a:gd name="connsiteX68" fmla="*/ 3244850 w 3797300"/>
                  <a:gd name="connsiteY68" fmla="*/ 406400 h 730449"/>
                  <a:gd name="connsiteX69" fmla="*/ 3257550 w 3797300"/>
                  <a:gd name="connsiteY69" fmla="*/ 425450 h 730449"/>
                  <a:gd name="connsiteX70" fmla="*/ 3295650 w 3797300"/>
                  <a:gd name="connsiteY70" fmla="*/ 450850 h 730449"/>
                  <a:gd name="connsiteX71" fmla="*/ 3327400 w 3797300"/>
                  <a:gd name="connsiteY71" fmla="*/ 482600 h 730449"/>
                  <a:gd name="connsiteX72" fmla="*/ 3346450 w 3797300"/>
                  <a:gd name="connsiteY72" fmla="*/ 501650 h 730449"/>
                  <a:gd name="connsiteX73" fmla="*/ 3359150 w 3797300"/>
                  <a:gd name="connsiteY73" fmla="*/ 520700 h 730449"/>
                  <a:gd name="connsiteX74" fmla="*/ 3378200 w 3797300"/>
                  <a:gd name="connsiteY74" fmla="*/ 527050 h 730449"/>
                  <a:gd name="connsiteX75" fmla="*/ 3397250 w 3797300"/>
                  <a:gd name="connsiteY75" fmla="*/ 546100 h 730449"/>
                  <a:gd name="connsiteX76" fmla="*/ 3409950 w 3797300"/>
                  <a:gd name="connsiteY76" fmla="*/ 565150 h 730449"/>
                  <a:gd name="connsiteX77" fmla="*/ 3448050 w 3797300"/>
                  <a:gd name="connsiteY77" fmla="*/ 584200 h 730449"/>
                  <a:gd name="connsiteX78" fmla="*/ 3486150 w 3797300"/>
                  <a:gd name="connsiteY78" fmla="*/ 609600 h 730449"/>
                  <a:gd name="connsiteX79" fmla="*/ 3505200 w 3797300"/>
                  <a:gd name="connsiteY79" fmla="*/ 615950 h 730449"/>
                  <a:gd name="connsiteX80" fmla="*/ 3524250 w 3797300"/>
                  <a:gd name="connsiteY80" fmla="*/ 628650 h 730449"/>
                  <a:gd name="connsiteX81" fmla="*/ 3689350 w 3797300"/>
                  <a:gd name="connsiteY81" fmla="*/ 635000 h 730449"/>
                  <a:gd name="connsiteX82" fmla="*/ 3714750 w 3797300"/>
                  <a:gd name="connsiteY82" fmla="*/ 641350 h 730449"/>
                  <a:gd name="connsiteX83" fmla="*/ 3727450 w 3797300"/>
                  <a:gd name="connsiteY83" fmla="*/ 660400 h 730449"/>
                  <a:gd name="connsiteX84" fmla="*/ 3746500 w 3797300"/>
                  <a:gd name="connsiteY84" fmla="*/ 673100 h 730449"/>
                  <a:gd name="connsiteX85" fmla="*/ 3771900 w 3797300"/>
                  <a:gd name="connsiteY85" fmla="*/ 711200 h 730449"/>
                  <a:gd name="connsiteX86" fmla="*/ 3797300 w 3797300"/>
                  <a:gd name="connsiteY86" fmla="*/ 730250 h 730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797300" h="730449">
                    <a:moveTo>
                      <a:pt x="241300" y="685800"/>
                    </a:moveTo>
                    <a:cubicBezTo>
                      <a:pt x="237067" y="675217"/>
                      <a:pt x="232602" y="664723"/>
                      <a:pt x="228600" y="654050"/>
                    </a:cubicBezTo>
                    <a:cubicBezTo>
                      <a:pt x="220880" y="633463"/>
                      <a:pt x="218080" y="611054"/>
                      <a:pt x="196850" y="596900"/>
                    </a:cubicBezTo>
                    <a:lnTo>
                      <a:pt x="177800" y="584200"/>
                    </a:lnTo>
                    <a:cubicBezTo>
                      <a:pt x="173567" y="577850"/>
                      <a:pt x="171059" y="569918"/>
                      <a:pt x="165100" y="565150"/>
                    </a:cubicBezTo>
                    <a:cubicBezTo>
                      <a:pt x="159873" y="560969"/>
                      <a:pt x="151901" y="562051"/>
                      <a:pt x="146050" y="558800"/>
                    </a:cubicBezTo>
                    <a:cubicBezTo>
                      <a:pt x="132707" y="551387"/>
                      <a:pt x="120650" y="541867"/>
                      <a:pt x="107950" y="533400"/>
                    </a:cubicBezTo>
                    <a:lnTo>
                      <a:pt x="69850" y="508000"/>
                    </a:lnTo>
                    <a:cubicBezTo>
                      <a:pt x="63500" y="503767"/>
                      <a:pt x="58040" y="497713"/>
                      <a:pt x="50800" y="495300"/>
                    </a:cubicBezTo>
                    <a:lnTo>
                      <a:pt x="31750" y="488950"/>
                    </a:lnTo>
                    <a:cubicBezTo>
                      <a:pt x="2637" y="445281"/>
                      <a:pt x="11177" y="465330"/>
                      <a:pt x="0" y="431800"/>
                    </a:cubicBezTo>
                    <a:cubicBezTo>
                      <a:pt x="2117" y="421217"/>
                      <a:pt x="-276" y="408569"/>
                      <a:pt x="6350" y="400050"/>
                    </a:cubicBezTo>
                    <a:cubicBezTo>
                      <a:pt x="15721" y="388002"/>
                      <a:pt x="29970" y="379477"/>
                      <a:pt x="44450" y="374650"/>
                    </a:cubicBezTo>
                    <a:cubicBezTo>
                      <a:pt x="113332" y="351689"/>
                      <a:pt x="59718" y="366138"/>
                      <a:pt x="165100" y="355600"/>
                    </a:cubicBezTo>
                    <a:cubicBezTo>
                      <a:pt x="179993" y="354111"/>
                      <a:pt x="194612" y="350184"/>
                      <a:pt x="209550" y="349250"/>
                    </a:cubicBezTo>
                    <a:cubicBezTo>
                      <a:pt x="262406" y="345947"/>
                      <a:pt x="315383" y="345017"/>
                      <a:pt x="368300" y="342900"/>
                    </a:cubicBezTo>
                    <a:cubicBezTo>
                      <a:pt x="374650" y="340783"/>
                      <a:pt x="380914" y="338389"/>
                      <a:pt x="387350" y="336550"/>
                    </a:cubicBezTo>
                    <a:cubicBezTo>
                      <a:pt x="395741" y="334152"/>
                      <a:pt x="404391" y="332708"/>
                      <a:pt x="412750" y="330200"/>
                    </a:cubicBezTo>
                    <a:cubicBezTo>
                      <a:pt x="425572" y="326353"/>
                      <a:pt x="450850" y="317500"/>
                      <a:pt x="450850" y="317500"/>
                    </a:cubicBezTo>
                    <a:cubicBezTo>
                      <a:pt x="457200" y="311150"/>
                      <a:pt x="463001" y="304199"/>
                      <a:pt x="469900" y="298450"/>
                    </a:cubicBezTo>
                    <a:cubicBezTo>
                      <a:pt x="489324" y="282264"/>
                      <a:pt x="490693" y="291353"/>
                      <a:pt x="501650" y="266700"/>
                    </a:cubicBezTo>
                    <a:cubicBezTo>
                      <a:pt x="507087" y="254467"/>
                      <a:pt x="510117" y="241300"/>
                      <a:pt x="514350" y="228600"/>
                    </a:cubicBezTo>
                    <a:cubicBezTo>
                      <a:pt x="516467" y="222250"/>
                      <a:pt x="515967" y="214283"/>
                      <a:pt x="520700" y="209550"/>
                    </a:cubicBezTo>
                    <a:cubicBezTo>
                      <a:pt x="527050" y="203200"/>
                      <a:pt x="534001" y="197399"/>
                      <a:pt x="539750" y="190500"/>
                    </a:cubicBezTo>
                    <a:cubicBezTo>
                      <a:pt x="544636" y="184637"/>
                      <a:pt x="547054" y="176846"/>
                      <a:pt x="552450" y="171450"/>
                    </a:cubicBezTo>
                    <a:cubicBezTo>
                      <a:pt x="570648" y="153252"/>
                      <a:pt x="569892" y="162729"/>
                      <a:pt x="590550" y="152400"/>
                    </a:cubicBezTo>
                    <a:cubicBezTo>
                      <a:pt x="597376" y="148987"/>
                      <a:pt x="602774" y="143113"/>
                      <a:pt x="609600" y="139700"/>
                    </a:cubicBezTo>
                    <a:cubicBezTo>
                      <a:pt x="615587" y="136707"/>
                      <a:pt x="622799" y="136601"/>
                      <a:pt x="628650" y="133350"/>
                    </a:cubicBezTo>
                    <a:cubicBezTo>
                      <a:pt x="641993" y="125937"/>
                      <a:pt x="651783" y="110943"/>
                      <a:pt x="666750" y="107950"/>
                    </a:cubicBezTo>
                    <a:cubicBezTo>
                      <a:pt x="678826" y="105535"/>
                      <a:pt x="704533" y="101759"/>
                      <a:pt x="717550" y="95250"/>
                    </a:cubicBezTo>
                    <a:cubicBezTo>
                      <a:pt x="724376" y="91837"/>
                      <a:pt x="729585" y="85556"/>
                      <a:pt x="736600" y="82550"/>
                    </a:cubicBezTo>
                    <a:cubicBezTo>
                      <a:pt x="744622" y="79112"/>
                      <a:pt x="753609" y="78598"/>
                      <a:pt x="762000" y="76200"/>
                    </a:cubicBezTo>
                    <a:cubicBezTo>
                      <a:pt x="768436" y="74361"/>
                      <a:pt x="774614" y="71689"/>
                      <a:pt x="781050" y="69850"/>
                    </a:cubicBezTo>
                    <a:cubicBezTo>
                      <a:pt x="853228" y="49228"/>
                      <a:pt x="757867" y="80393"/>
                      <a:pt x="831850" y="50800"/>
                    </a:cubicBezTo>
                    <a:cubicBezTo>
                      <a:pt x="876751" y="32839"/>
                      <a:pt x="857926" y="42977"/>
                      <a:pt x="895350" y="31750"/>
                    </a:cubicBezTo>
                    <a:cubicBezTo>
                      <a:pt x="908172" y="27903"/>
                      <a:pt x="920245" y="21251"/>
                      <a:pt x="933450" y="19050"/>
                    </a:cubicBezTo>
                    <a:cubicBezTo>
                      <a:pt x="946150" y="16933"/>
                      <a:pt x="959059" y="15823"/>
                      <a:pt x="971550" y="12700"/>
                    </a:cubicBezTo>
                    <a:cubicBezTo>
                      <a:pt x="984537" y="9453"/>
                      <a:pt x="1009650" y="0"/>
                      <a:pt x="1009650" y="0"/>
                    </a:cubicBezTo>
                    <a:lnTo>
                      <a:pt x="1428750" y="6350"/>
                    </a:lnTo>
                    <a:cubicBezTo>
                      <a:pt x="1436369" y="6798"/>
                      <a:pt x="1438350" y="18426"/>
                      <a:pt x="1441450" y="25400"/>
                    </a:cubicBezTo>
                    <a:cubicBezTo>
                      <a:pt x="1446887" y="37633"/>
                      <a:pt x="1449917" y="50800"/>
                      <a:pt x="1454150" y="63500"/>
                    </a:cubicBezTo>
                    <a:cubicBezTo>
                      <a:pt x="1456267" y="69850"/>
                      <a:pt x="1456787" y="76981"/>
                      <a:pt x="1460500" y="82550"/>
                    </a:cubicBezTo>
                    <a:cubicBezTo>
                      <a:pt x="1464733" y="88900"/>
                      <a:pt x="1467457" y="96574"/>
                      <a:pt x="1473200" y="101600"/>
                    </a:cubicBezTo>
                    <a:cubicBezTo>
                      <a:pt x="1484687" y="111651"/>
                      <a:pt x="1511300" y="127000"/>
                      <a:pt x="1511300" y="127000"/>
                    </a:cubicBezTo>
                    <a:cubicBezTo>
                      <a:pt x="1519767" y="139700"/>
                      <a:pt x="1523048" y="158274"/>
                      <a:pt x="1536700" y="165100"/>
                    </a:cubicBezTo>
                    <a:cubicBezTo>
                      <a:pt x="1568926" y="181213"/>
                      <a:pt x="1554224" y="172549"/>
                      <a:pt x="1581150" y="190500"/>
                    </a:cubicBezTo>
                    <a:cubicBezTo>
                      <a:pt x="1587807" y="210472"/>
                      <a:pt x="1586165" y="215010"/>
                      <a:pt x="1606550" y="228600"/>
                    </a:cubicBezTo>
                    <a:cubicBezTo>
                      <a:pt x="1612119" y="232313"/>
                      <a:pt x="1619613" y="231957"/>
                      <a:pt x="1625600" y="234950"/>
                    </a:cubicBezTo>
                    <a:cubicBezTo>
                      <a:pt x="1632426" y="238363"/>
                      <a:pt x="1637676" y="244550"/>
                      <a:pt x="1644650" y="247650"/>
                    </a:cubicBezTo>
                    <a:cubicBezTo>
                      <a:pt x="1656883" y="253087"/>
                      <a:pt x="1670050" y="256117"/>
                      <a:pt x="1682750" y="260350"/>
                    </a:cubicBezTo>
                    <a:lnTo>
                      <a:pt x="1701800" y="266700"/>
                    </a:lnTo>
                    <a:lnTo>
                      <a:pt x="2184400" y="260350"/>
                    </a:lnTo>
                    <a:cubicBezTo>
                      <a:pt x="2207773" y="259813"/>
                      <a:pt x="2231031" y="256732"/>
                      <a:pt x="2254250" y="254000"/>
                    </a:cubicBezTo>
                    <a:cubicBezTo>
                      <a:pt x="2267037" y="252496"/>
                      <a:pt x="2279482" y="248094"/>
                      <a:pt x="2292350" y="247650"/>
                    </a:cubicBezTo>
                    <a:cubicBezTo>
                      <a:pt x="2402372" y="243856"/>
                      <a:pt x="2512483" y="243417"/>
                      <a:pt x="2622550" y="241300"/>
                    </a:cubicBezTo>
                    <a:lnTo>
                      <a:pt x="2679700" y="222250"/>
                    </a:lnTo>
                    <a:lnTo>
                      <a:pt x="2698750" y="215900"/>
                    </a:lnTo>
                    <a:cubicBezTo>
                      <a:pt x="2760133" y="218017"/>
                      <a:pt x="2821600" y="218419"/>
                      <a:pt x="2882900" y="222250"/>
                    </a:cubicBezTo>
                    <a:cubicBezTo>
                      <a:pt x="2889580" y="222668"/>
                      <a:pt x="2895514" y="226761"/>
                      <a:pt x="2901950" y="228600"/>
                    </a:cubicBezTo>
                    <a:cubicBezTo>
                      <a:pt x="2910341" y="230998"/>
                      <a:pt x="2918883" y="232833"/>
                      <a:pt x="2927350" y="234950"/>
                    </a:cubicBezTo>
                    <a:cubicBezTo>
                      <a:pt x="2933700" y="239183"/>
                      <a:pt x="2939160" y="245237"/>
                      <a:pt x="2946400" y="247650"/>
                    </a:cubicBezTo>
                    <a:cubicBezTo>
                      <a:pt x="2958614" y="251721"/>
                      <a:pt x="2971911" y="251302"/>
                      <a:pt x="2984500" y="254000"/>
                    </a:cubicBezTo>
                    <a:cubicBezTo>
                      <a:pt x="2990975" y="255388"/>
                      <a:pt x="3038229" y="266141"/>
                      <a:pt x="3054350" y="273050"/>
                    </a:cubicBezTo>
                    <a:cubicBezTo>
                      <a:pt x="3063051" y="276779"/>
                      <a:pt x="3071633" y="280880"/>
                      <a:pt x="3079750" y="285750"/>
                    </a:cubicBezTo>
                    <a:cubicBezTo>
                      <a:pt x="3092838" y="293603"/>
                      <a:pt x="3103370" y="306323"/>
                      <a:pt x="3117850" y="311150"/>
                    </a:cubicBezTo>
                    <a:lnTo>
                      <a:pt x="3136900" y="317500"/>
                    </a:lnTo>
                    <a:cubicBezTo>
                      <a:pt x="3166743" y="347343"/>
                      <a:pt x="3148478" y="331569"/>
                      <a:pt x="3194050" y="361950"/>
                    </a:cubicBezTo>
                    <a:lnTo>
                      <a:pt x="3213100" y="374650"/>
                    </a:lnTo>
                    <a:cubicBezTo>
                      <a:pt x="3246967" y="425450"/>
                      <a:pt x="3202517" y="364067"/>
                      <a:pt x="3244850" y="406400"/>
                    </a:cubicBezTo>
                    <a:cubicBezTo>
                      <a:pt x="3250246" y="411796"/>
                      <a:pt x="3251807" y="420424"/>
                      <a:pt x="3257550" y="425450"/>
                    </a:cubicBezTo>
                    <a:cubicBezTo>
                      <a:pt x="3269037" y="435501"/>
                      <a:pt x="3295650" y="450850"/>
                      <a:pt x="3295650" y="450850"/>
                    </a:cubicBezTo>
                    <a:cubicBezTo>
                      <a:pt x="3318933" y="485775"/>
                      <a:pt x="3295650" y="456142"/>
                      <a:pt x="3327400" y="482600"/>
                    </a:cubicBezTo>
                    <a:cubicBezTo>
                      <a:pt x="3334299" y="488349"/>
                      <a:pt x="3340701" y="494751"/>
                      <a:pt x="3346450" y="501650"/>
                    </a:cubicBezTo>
                    <a:cubicBezTo>
                      <a:pt x="3351336" y="507513"/>
                      <a:pt x="3353191" y="515932"/>
                      <a:pt x="3359150" y="520700"/>
                    </a:cubicBezTo>
                    <a:cubicBezTo>
                      <a:pt x="3364377" y="524881"/>
                      <a:pt x="3371850" y="524933"/>
                      <a:pt x="3378200" y="527050"/>
                    </a:cubicBezTo>
                    <a:cubicBezTo>
                      <a:pt x="3384550" y="533400"/>
                      <a:pt x="3391501" y="539201"/>
                      <a:pt x="3397250" y="546100"/>
                    </a:cubicBezTo>
                    <a:cubicBezTo>
                      <a:pt x="3402136" y="551963"/>
                      <a:pt x="3404554" y="559754"/>
                      <a:pt x="3409950" y="565150"/>
                    </a:cubicBezTo>
                    <a:cubicBezTo>
                      <a:pt x="3431093" y="586293"/>
                      <a:pt x="3424809" y="571288"/>
                      <a:pt x="3448050" y="584200"/>
                    </a:cubicBezTo>
                    <a:cubicBezTo>
                      <a:pt x="3461393" y="591613"/>
                      <a:pt x="3471670" y="604773"/>
                      <a:pt x="3486150" y="609600"/>
                    </a:cubicBezTo>
                    <a:cubicBezTo>
                      <a:pt x="3492500" y="611717"/>
                      <a:pt x="3499213" y="612957"/>
                      <a:pt x="3505200" y="615950"/>
                    </a:cubicBezTo>
                    <a:cubicBezTo>
                      <a:pt x="3512026" y="619363"/>
                      <a:pt x="3516659" y="627865"/>
                      <a:pt x="3524250" y="628650"/>
                    </a:cubicBezTo>
                    <a:cubicBezTo>
                      <a:pt x="3579032" y="634317"/>
                      <a:pt x="3634317" y="632883"/>
                      <a:pt x="3689350" y="635000"/>
                    </a:cubicBezTo>
                    <a:cubicBezTo>
                      <a:pt x="3697817" y="637117"/>
                      <a:pt x="3707488" y="636509"/>
                      <a:pt x="3714750" y="641350"/>
                    </a:cubicBezTo>
                    <a:cubicBezTo>
                      <a:pt x="3721100" y="645583"/>
                      <a:pt x="3722054" y="655004"/>
                      <a:pt x="3727450" y="660400"/>
                    </a:cubicBezTo>
                    <a:cubicBezTo>
                      <a:pt x="3732846" y="665796"/>
                      <a:pt x="3740150" y="668867"/>
                      <a:pt x="3746500" y="673100"/>
                    </a:cubicBezTo>
                    <a:cubicBezTo>
                      <a:pt x="3757659" y="706578"/>
                      <a:pt x="3745474" y="679489"/>
                      <a:pt x="3771900" y="711200"/>
                    </a:cubicBezTo>
                    <a:cubicBezTo>
                      <a:pt x="3790710" y="733772"/>
                      <a:pt x="3774881" y="730250"/>
                      <a:pt x="3797300" y="730250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00B05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264150" y="6386213"/>
                <a:ext cx="1517650" cy="516237"/>
              </a:xfrm>
              <a:custGeom>
                <a:avLst/>
                <a:gdLst>
                  <a:gd name="connsiteX0" fmla="*/ 190500 w 1517650"/>
                  <a:gd name="connsiteY0" fmla="*/ 484487 h 516237"/>
                  <a:gd name="connsiteX1" fmla="*/ 196850 w 1517650"/>
                  <a:gd name="connsiteY1" fmla="*/ 427337 h 516237"/>
                  <a:gd name="connsiteX2" fmla="*/ 196850 w 1517650"/>
                  <a:gd name="connsiteY2" fmla="*/ 338437 h 516237"/>
                  <a:gd name="connsiteX3" fmla="*/ 190500 w 1517650"/>
                  <a:gd name="connsiteY3" fmla="*/ 319387 h 516237"/>
                  <a:gd name="connsiteX4" fmla="*/ 171450 w 1517650"/>
                  <a:gd name="connsiteY4" fmla="*/ 300337 h 516237"/>
                  <a:gd name="connsiteX5" fmla="*/ 152400 w 1517650"/>
                  <a:gd name="connsiteY5" fmla="*/ 262237 h 516237"/>
                  <a:gd name="connsiteX6" fmla="*/ 146050 w 1517650"/>
                  <a:gd name="connsiteY6" fmla="*/ 243187 h 516237"/>
                  <a:gd name="connsiteX7" fmla="*/ 127000 w 1517650"/>
                  <a:gd name="connsiteY7" fmla="*/ 224137 h 516237"/>
                  <a:gd name="connsiteX8" fmla="*/ 114300 w 1517650"/>
                  <a:gd name="connsiteY8" fmla="*/ 205087 h 516237"/>
                  <a:gd name="connsiteX9" fmla="*/ 57150 w 1517650"/>
                  <a:gd name="connsiteY9" fmla="*/ 154287 h 516237"/>
                  <a:gd name="connsiteX10" fmla="*/ 44450 w 1517650"/>
                  <a:gd name="connsiteY10" fmla="*/ 135237 h 516237"/>
                  <a:gd name="connsiteX11" fmla="*/ 31750 w 1517650"/>
                  <a:gd name="connsiteY11" fmla="*/ 97137 h 516237"/>
                  <a:gd name="connsiteX12" fmla="*/ 19050 w 1517650"/>
                  <a:gd name="connsiteY12" fmla="*/ 78087 h 516237"/>
                  <a:gd name="connsiteX13" fmla="*/ 6350 w 1517650"/>
                  <a:gd name="connsiteY13" fmla="*/ 39987 h 516237"/>
                  <a:gd name="connsiteX14" fmla="*/ 0 w 1517650"/>
                  <a:gd name="connsiteY14" fmla="*/ 20937 h 516237"/>
                  <a:gd name="connsiteX15" fmla="*/ 19050 w 1517650"/>
                  <a:gd name="connsiteY15" fmla="*/ 8237 h 516237"/>
                  <a:gd name="connsiteX16" fmla="*/ 133350 w 1517650"/>
                  <a:gd name="connsiteY16" fmla="*/ 8237 h 516237"/>
                  <a:gd name="connsiteX17" fmla="*/ 171450 w 1517650"/>
                  <a:gd name="connsiteY17" fmla="*/ 20937 h 516237"/>
                  <a:gd name="connsiteX18" fmla="*/ 209550 w 1517650"/>
                  <a:gd name="connsiteY18" fmla="*/ 46337 h 516237"/>
                  <a:gd name="connsiteX19" fmla="*/ 247650 w 1517650"/>
                  <a:gd name="connsiteY19" fmla="*/ 59037 h 516237"/>
                  <a:gd name="connsiteX20" fmla="*/ 304800 w 1517650"/>
                  <a:gd name="connsiteY20" fmla="*/ 90787 h 516237"/>
                  <a:gd name="connsiteX21" fmla="*/ 342900 w 1517650"/>
                  <a:gd name="connsiteY21" fmla="*/ 109837 h 516237"/>
                  <a:gd name="connsiteX22" fmla="*/ 393700 w 1517650"/>
                  <a:gd name="connsiteY22" fmla="*/ 116187 h 516237"/>
                  <a:gd name="connsiteX23" fmla="*/ 419100 w 1517650"/>
                  <a:gd name="connsiteY23" fmla="*/ 122537 h 516237"/>
                  <a:gd name="connsiteX24" fmla="*/ 654050 w 1517650"/>
                  <a:gd name="connsiteY24" fmla="*/ 128887 h 516237"/>
                  <a:gd name="connsiteX25" fmla="*/ 692150 w 1517650"/>
                  <a:gd name="connsiteY25" fmla="*/ 141587 h 516237"/>
                  <a:gd name="connsiteX26" fmla="*/ 730250 w 1517650"/>
                  <a:gd name="connsiteY26" fmla="*/ 160637 h 516237"/>
                  <a:gd name="connsiteX27" fmla="*/ 755650 w 1517650"/>
                  <a:gd name="connsiteY27" fmla="*/ 198737 h 516237"/>
                  <a:gd name="connsiteX28" fmla="*/ 768350 w 1517650"/>
                  <a:gd name="connsiteY28" fmla="*/ 217787 h 516237"/>
                  <a:gd name="connsiteX29" fmla="*/ 787400 w 1517650"/>
                  <a:gd name="connsiteY29" fmla="*/ 274937 h 516237"/>
                  <a:gd name="connsiteX30" fmla="*/ 793750 w 1517650"/>
                  <a:gd name="connsiteY30" fmla="*/ 293987 h 516237"/>
                  <a:gd name="connsiteX31" fmla="*/ 800100 w 1517650"/>
                  <a:gd name="connsiteY31" fmla="*/ 313037 h 516237"/>
                  <a:gd name="connsiteX32" fmla="*/ 819150 w 1517650"/>
                  <a:gd name="connsiteY32" fmla="*/ 319387 h 516237"/>
                  <a:gd name="connsiteX33" fmla="*/ 857250 w 1517650"/>
                  <a:gd name="connsiteY33" fmla="*/ 344787 h 516237"/>
                  <a:gd name="connsiteX34" fmla="*/ 895350 w 1517650"/>
                  <a:gd name="connsiteY34" fmla="*/ 357487 h 516237"/>
                  <a:gd name="connsiteX35" fmla="*/ 914400 w 1517650"/>
                  <a:gd name="connsiteY35" fmla="*/ 363837 h 516237"/>
                  <a:gd name="connsiteX36" fmla="*/ 933450 w 1517650"/>
                  <a:gd name="connsiteY36" fmla="*/ 376537 h 516237"/>
                  <a:gd name="connsiteX37" fmla="*/ 977900 w 1517650"/>
                  <a:gd name="connsiteY37" fmla="*/ 389237 h 516237"/>
                  <a:gd name="connsiteX38" fmla="*/ 1035050 w 1517650"/>
                  <a:gd name="connsiteY38" fmla="*/ 382887 h 516237"/>
                  <a:gd name="connsiteX39" fmla="*/ 1060450 w 1517650"/>
                  <a:gd name="connsiteY39" fmla="*/ 351137 h 516237"/>
                  <a:gd name="connsiteX40" fmla="*/ 1085850 w 1517650"/>
                  <a:gd name="connsiteY40" fmla="*/ 313037 h 516237"/>
                  <a:gd name="connsiteX41" fmla="*/ 1098550 w 1517650"/>
                  <a:gd name="connsiteY41" fmla="*/ 293987 h 516237"/>
                  <a:gd name="connsiteX42" fmla="*/ 1104900 w 1517650"/>
                  <a:gd name="connsiteY42" fmla="*/ 274937 h 516237"/>
                  <a:gd name="connsiteX43" fmla="*/ 1123950 w 1517650"/>
                  <a:gd name="connsiteY43" fmla="*/ 255887 h 516237"/>
                  <a:gd name="connsiteX44" fmla="*/ 1136650 w 1517650"/>
                  <a:gd name="connsiteY44" fmla="*/ 236837 h 516237"/>
                  <a:gd name="connsiteX45" fmla="*/ 1174750 w 1517650"/>
                  <a:gd name="connsiteY45" fmla="*/ 224137 h 516237"/>
                  <a:gd name="connsiteX46" fmla="*/ 1231900 w 1517650"/>
                  <a:gd name="connsiteY46" fmla="*/ 230487 h 516237"/>
                  <a:gd name="connsiteX47" fmla="*/ 1250950 w 1517650"/>
                  <a:gd name="connsiteY47" fmla="*/ 236837 h 516237"/>
                  <a:gd name="connsiteX48" fmla="*/ 1282700 w 1517650"/>
                  <a:gd name="connsiteY48" fmla="*/ 262237 h 516237"/>
                  <a:gd name="connsiteX49" fmla="*/ 1295400 w 1517650"/>
                  <a:gd name="connsiteY49" fmla="*/ 281287 h 516237"/>
                  <a:gd name="connsiteX50" fmla="*/ 1333500 w 1517650"/>
                  <a:gd name="connsiteY50" fmla="*/ 306687 h 516237"/>
                  <a:gd name="connsiteX51" fmla="*/ 1352550 w 1517650"/>
                  <a:gd name="connsiteY51" fmla="*/ 319387 h 516237"/>
                  <a:gd name="connsiteX52" fmla="*/ 1371600 w 1517650"/>
                  <a:gd name="connsiteY52" fmla="*/ 332087 h 516237"/>
                  <a:gd name="connsiteX53" fmla="*/ 1390650 w 1517650"/>
                  <a:gd name="connsiteY53" fmla="*/ 344787 h 516237"/>
                  <a:gd name="connsiteX54" fmla="*/ 1435100 w 1517650"/>
                  <a:gd name="connsiteY54" fmla="*/ 395587 h 516237"/>
                  <a:gd name="connsiteX55" fmla="*/ 1466850 w 1517650"/>
                  <a:gd name="connsiteY55" fmla="*/ 433687 h 516237"/>
                  <a:gd name="connsiteX56" fmla="*/ 1479550 w 1517650"/>
                  <a:gd name="connsiteY56" fmla="*/ 452737 h 516237"/>
                  <a:gd name="connsiteX57" fmla="*/ 1485900 w 1517650"/>
                  <a:gd name="connsiteY57" fmla="*/ 471787 h 516237"/>
                  <a:gd name="connsiteX58" fmla="*/ 1504950 w 1517650"/>
                  <a:gd name="connsiteY58" fmla="*/ 484487 h 516237"/>
                  <a:gd name="connsiteX59" fmla="*/ 1517650 w 1517650"/>
                  <a:gd name="connsiteY59" fmla="*/ 516237 h 51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17650" h="516237">
                    <a:moveTo>
                      <a:pt x="190500" y="484487"/>
                    </a:moveTo>
                    <a:cubicBezTo>
                      <a:pt x="192617" y="465437"/>
                      <a:pt x="193935" y="446281"/>
                      <a:pt x="196850" y="427337"/>
                    </a:cubicBezTo>
                    <a:cubicBezTo>
                      <a:pt x="205349" y="372096"/>
                      <a:pt x="211407" y="433055"/>
                      <a:pt x="196850" y="338437"/>
                    </a:cubicBezTo>
                    <a:cubicBezTo>
                      <a:pt x="195832" y="331821"/>
                      <a:pt x="194213" y="324956"/>
                      <a:pt x="190500" y="319387"/>
                    </a:cubicBezTo>
                    <a:cubicBezTo>
                      <a:pt x="185519" y="311915"/>
                      <a:pt x="177800" y="306687"/>
                      <a:pt x="171450" y="300337"/>
                    </a:cubicBezTo>
                    <a:cubicBezTo>
                      <a:pt x="155489" y="252454"/>
                      <a:pt x="177019" y="311476"/>
                      <a:pt x="152400" y="262237"/>
                    </a:cubicBezTo>
                    <a:cubicBezTo>
                      <a:pt x="149407" y="256250"/>
                      <a:pt x="149763" y="248756"/>
                      <a:pt x="146050" y="243187"/>
                    </a:cubicBezTo>
                    <a:cubicBezTo>
                      <a:pt x="141069" y="235715"/>
                      <a:pt x="132749" y="231036"/>
                      <a:pt x="127000" y="224137"/>
                    </a:cubicBezTo>
                    <a:cubicBezTo>
                      <a:pt x="122114" y="218274"/>
                      <a:pt x="119370" y="210791"/>
                      <a:pt x="114300" y="205087"/>
                    </a:cubicBezTo>
                    <a:cubicBezTo>
                      <a:pt x="82666" y="169499"/>
                      <a:pt x="86103" y="173589"/>
                      <a:pt x="57150" y="154287"/>
                    </a:cubicBezTo>
                    <a:cubicBezTo>
                      <a:pt x="52917" y="147937"/>
                      <a:pt x="47550" y="142211"/>
                      <a:pt x="44450" y="135237"/>
                    </a:cubicBezTo>
                    <a:cubicBezTo>
                      <a:pt x="39013" y="123004"/>
                      <a:pt x="39176" y="108276"/>
                      <a:pt x="31750" y="97137"/>
                    </a:cubicBezTo>
                    <a:cubicBezTo>
                      <a:pt x="27517" y="90787"/>
                      <a:pt x="22150" y="85061"/>
                      <a:pt x="19050" y="78087"/>
                    </a:cubicBezTo>
                    <a:cubicBezTo>
                      <a:pt x="13613" y="65854"/>
                      <a:pt x="10583" y="52687"/>
                      <a:pt x="6350" y="39987"/>
                    </a:cubicBezTo>
                    <a:lnTo>
                      <a:pt x="0" y="20937"/>
                    </a:lnTo>
                    <a:cubicBezTo>
                      <a:pt x="6350" y="16704"/>
                      <a:pt x="12224" y="11650"/>
                      <a:pt x="19050" y="8237"/>
                    </a:cubicBezTo>
                    <a:cubicBezTo>
                      <a:pt x="53806" y="-9141"/>
                      <a:pt x="100266" y="6031"/>
                      <a:pt x="133350" y="8237"/>
                    </a:cubicBezTo>
                    <a:cubicBezTo>
                      <a:pt x="146050" y="12470"/>
                      <a:pt x="160311" y="13511"/>
                      <a:pt x="171450" y="20937"/>
                    </a:cubicBezTo>
                    <a:cubicBezTo>
                      <a:pt x="184150" y="29404"/>
                      <a:pt x="195070" y="41510"/>
                      <a:pt x="209550" y="46337"/>
                    </a:cubicBezTo>
                    <a:cubicBezTo>
                      <a:pt x="222250" y="50570"/>
                      <a:pt x="236511" y="51611"/>
                      <a:pt x="247650" y="59037"/>
                    </a:cubicBezTo>
                    <a:cubicBezTo>
                      <a:pt x="367780" y="139124"/>
                      <a:pt x="237740" y="57257"/>
                      <a:pt x="304800" y="90787"/>
                    </a:cubicBezTo>
                    <a:cubicBezTo>
                      <a:pt x="328041" y="102408"/>
                      <a:pt x="317819" y="105277"/>
                      <a:pt x="342900" y="109837"/>
                    </a:cubicBezTo>
                    <a:cubicBezTo>
                      <a:pt x="359690" y="112890"/>
                      <a:pt x="376867" y="113382"/>
                      <a:pt x="393700" y="116187"/>
                    </a:cubicBezTo>
                    <a:cubicBezTo>
                      <a:pt x="402308" y="117622"/>
                      <a:pt x="410383" y="122112"/>
                      <a:pt x="419100" y="122537"/>
                    </a:cubicBezTo>
                    <a:cubicBezTo>
                      <a:pt x="497352" y="126354"/>
                      <a:pt x="575733" y="126770"/>
                      <a:pt x="654050" y="128887"/>
                    </a:cubicBezTo>
                    <a:cubicBezTo>
                      <a:pt x="666750" y="133120"/>
                      <a:pt x="681011" y="134161"/>
                      <a:pt x="692150" y="141587"/>
                    </a:cubicBezTo>
                    <a:cubicBezTo>
                      <a:pt x="716769" y="158000"/>
                      <a:pt x="703960" y="151874"/>
                      <a:pt x="730250" y="160637"/>
                    </a:cubicBezTo>
                    <a:lnTo>
                      <a:pt x="755650" y="198737"/>
                    </a:lnTo>
                    <a:cubicBezTo>
                      <a:pt x="759883" y="205087"/>
                      <a:pt x="765937" y="210547"/>
                      <a:pt x="768350" y="217787"/>
                    </a:cubicBezTo>
                    <a:lnTo>
                      <a:pt x="787400" y="274937"/>
                    </a:lnTo>
                    <a:lnTo>
                      <a:pt x="793750" y="293987"/>
                    </a:lnTo>
                    <a:cubicBezTo>
                      <a:pt x="795867" y="300337"/>
                      <a:pt x="793750" y="310920"/>
                      <a:pt x="800100" y="313037"/>
                    </a:cubicBezTo>
                    <a:cubicBezTo>
                      <a:pt x="806450" y="315154"/>
                      <a:pt x="813299" y="316136"/>
                      <a:pt x="819150" y="319387"/>
                    </a:cubicBezTo>
                    <a:cubicBezTo>
                      <a:pt x="832493" y="326800"/>
                      <a:pt x="842770" y="339960"/>
                      <a:pt x="857250" y="344787"/>
                    </a:cubicBezTo>
                    <a:lnTo>
                      <a:pt x="895350" y="357487"/>
                    </a:lnTo>
                    <a:cubicBezTo>
                      <a:pt x="901700" y="359604"/>
                      <a:pt x="908831" y="360124"/>
                      <a:pt x="914400" y="363837"/>
                    </a:cubicBezTo>
                    <a:cubicBezTo>
                      <a:pt x="920750" y="368070"/>
                      <a:pt x="926624" y="373124"/>
                      <a:pt x="933450" y="376537"/>
                    </a:cubicBezTo>
                    <a:cubicBezTo>
                      <a:pt x="942560" y="381092"/>
                      <a:pt x="969762" y="387202"/>
                      <a:pt x="977900" y="389237"/>
                    </a:cubicBezTo>
                    <a:cubicBezTo>
                      <a:pt x="996950" y="387120"/>
                      <a:pt x="1016455" y="387536"/>
                      <a:pt x="1035050" y="382887"/>
                    </a:cubicBezTo>
                    <a:cubicBezTo>
                      <a:pt x="1060787" y="376453"/>
                      <a:pt x="1050707" y="368675"/>
                      <a:pt x="1060450" y="351137"/>
                    </a:cubicBezTo>
                    <a:cubicBezTo>
                      <a:pt x="1067863" y="337794"/>
                      <a:pt x="1077383" y="325737"/>
                      <a:pt x="1085850" y="313037"/>
                    </a:cubicBezTo>
                    <a:cubicBezTo>
                      <a:pt x="1090083" y="306687"/>
                      <a:pt x="1096137" y="301227"/>
                      <a:pt x="1098550" y="293987"/>
                    </a:cubicBezTo>
                    <a:cubicBezTo>
                      <a:pt x="1100667" y="287637"/>
                      <a:pt x="1101187" y="280506"/>
                      <a:pt x="1104900" y="274937"/>
                    </a:cubicBezTo>
                    <a:cubicBezTo>
                      <a:pt x="1109881" y="267465"/>
                      <a:pt x="1118201" y="262786"/>
                      <a:pt x="1123950" y="255887"/>
                    </a:cubicBezTo>
                    <a:cubicBezTo>
                      <a:pt x="1128836" y="250024"/>
                      <a:pt x="1130178" y="240882"/>
                      <a:pt x="1136650" y="236837"/>
                    </a:cubicBezTo>
                    <a:cubicBezTo>
                      <a:pt x="1148002" y="229742"/>
                      <a:pt x="1174750" y="224137"/>
                      <a:pt x="1174750" y="224137"/>
                    </a:cubicBezTo>
                    <a:cubicBezTo>
                      <a:pt x="1193800" y="226254"/>
                      <a:pt x="1212994" y="227336"/>
                      <a:pt x="1231900" y="230487"/>
                    </a:cubicBezTo>
                    <a:cubicBezTo>
                      <a:pt x="1238502" y="231587"/>
                      <a:pt x="1245723" y="232656"/>
                      <a:pt x="1250950" y="236837"/>
                    </a:cubicBezTo>
                    <a:cubicBezTo>
                      <a:pt x="1291982" y="269663"/>
                      <a:pt x="1234817" y="246276"/>
                      <a:pt x="1282700" y="262237"/>
                    </a:cubicBezTo>
                    <a:cubicBezTo>
                      <a:pt x="1286933" y="268587"/>
                      <a:pt x="1289657" y="276261"/>
                      <a:pt x="1295400" y="281287"/>
                    </a:cubicBezTo>
                    <a:cubicBezTo>
                      <a:pt x="1306887" y="291338"/>
                      <a:pt x="1320800" y="298220"/>
                      <a:pt x="1333500" y="306687"/>
                    </a:cubicBezTo>
                    <a:lnTo>
                      <a:pt x="1352550" y="319387"/>
                    </a:lnTo>
                    <a:lnTo>
                      <a:pt x="1371600" y="332087"/>
                    </a:lnTo>
                    <a:lnTo>
                      <a:pt x="1390650" y="344787"/>
                    </a:lnTo>
                    <a:cubicBezTo>
                      <a:pt x="1420283" y="389237"/>
                      <a:pt x="1403350" y="374420"/>
                      <a:pt x="1435100" y="395587"/>
                    </a:cubicBezTo>
                    <a:cubicBezTo>
                      <a:pt x="1466632" y="442885"/>
                      <a:pt x="1426106" y="384794"/>
                      <a:pt x="1466850" y="433687"/>
                    </a:cubicBezTo>
                    <a:cubicBezTo>
                      <a:pt x="1471736" y="439550"/>
                      <a:pt x="1476137" y="445911"/>
                      <a:pt x="1479550" y="452737"/>
                    </a:cubicBezTo>
                    <a:cubicBezTo>
                      <a:pt x="1482543" y="458724"/>
                      <a:pt x="1481719" y="466560"/>
                      <a:pt x="1485900" y="471787"/>
                    </a:cubicBezTo>
                    <a:cubicBezTo>
                      <a:pt x="1490668" y="477746"/>
                      <a:pt x="1498600" y="480254"/>
                      <a:pt x="1504950" y="484487"/>
                    </a:cubicBezTo>
                    <a:cubicBezTo>
                      <a:pt x="1512797" y="508027"/>
                      <a:pt x="1508307" y="497550"/>
                      <a:pt x="1517650" y="516237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21068910">
            <a:off x="267205" y="5002341"/>
            <a:ext cx="1375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Atmosphere</a:t>
            </a:r>
            <a:endParaRPr lang="en-CA" sz="2000" dirty="0"/>
          </a:p>
        </p:txBody>
      </p:sp>
      <p:sp>
        <p:nvSpPr>
          <p:cNvPr id="16" name="TextBox 15"/>
          <p:cNvSpPr txBox="1"/>
          <p:nvPr/>
        </p:nvSpPr>
        <p:spPr>
          <a:xfrm rot="21105420">
            <a:off x="288846" y="6310271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Earth</a:t>
            </a:r>
            <a:endParaRPr lang="en-CA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34771" y="1601064"/>
            <a:ext cx="3197153" cy="2878767"/>
            <a:chOff x="1434771" y="1601064"/>
            <a:chExt cx="3197153" cy="2878767"/>
          </a:xfrm>
        </p:grpSpPr>
        <p:sp>
          <p:nvSpPr>
            <p:cNvPr id="5" name="Down Arrow 4"/>
            <p:cNvSpPr/>
            <p:nvPr/>
          </p:nvSpPr>
          <p:spPr>
            <a:xfrm rot="20701111">
              <a:off x="1434771" y="1601064"/>
              <a:ext cx="629918" cy="2878767"/>
            </a:xfrm>
            <a:prstGeom prst="downArrow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48775" y="1828800"/>
              <a:ext cx="27831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Solar radiation </a:t>
              </a:r>
              <a:r>
                <a:rPr lang="en-CA" dirty="0" smtClean="0"/>
                <a:t>travels to the Earth; some is reflected back into space.</a:t>
              </a:r>
              <a:endParaRPr lang="en-CA" dirty="0"/>
            </a:p>
          </p:txBody>
        </p:sp>
        <p:sp>
          <p:nvSpPr>
            <p:cNvPr id="18" name="Down Arrow 17"/>
            <p:cNvSpPr/>
            <p:nvPr/>
          </p:nvSpPr>
          <p:spPr>
            <a:xfrm rot="11698777">
              <a:off x="2398987" y="3048721"/>
              <a:ext cx="629918" cy="1255227"/>
            </a:xfrm>
            <a:prstGeom prst="downArrow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121274" y="2781839"/>
              <a:ext cx="304800" cy="369332"/>
              <a:chOff x="5791200" y="2417802"/>
              <a:chExt cx="304800" cy="369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791200" y="241780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1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791200" y="2450068"/>
                <a:ext cx="304800" cy="304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089864" y="4247977"/>
            <a:ext cx="2631684" cy="2480000"/>
            <a:chOff x="2089864" y="4247977"/>
            <a:chExt cx="2631684" cy="2480000"/>
          </a:xfrm>
        </p:grpSpPr>
        <p:sp>
          <p:nvSpPr>
            <p:cNvPr id="19" name="Down Arrow 18"/>
            <p:cNvSpPr/>
            <p:nvPr/>
          </p:nvSpPr>
          <p:spPr>
            <a:xfrm rot="20701111">
              <a:off x="2089864" y="4477547"/>
              <a:ext cx="629918" cy="2148595"/>
            </a:xfrm>
            <a:prstGeom prst="downArrow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11552" y="4594841"/>
              <a:ext cx="218782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Radiation is absorbed by the Earth, </a:t>
              </a:r>
              <a:r>
                <a:rPr lang="en-C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thermal radiation </a:t>
              </a:r>
              <a:r>
                <a:rPr lang="en-CA" dirty="0" smtClean="0"/>
                <a:t>is emitted back into the air.</a:t>
              </a:r>
              <a:endParaRPr lang="en-CA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94354" y="4247977"/>
              <a:ext cx="304800" cy="369332"/>
              <a:chOff x="2273674" y="2912998"/>
              <a:chExt cx="304800" cy="36933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273674" y="291299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2</a:t>
                </a:r>
                <a:endParaRPr lang="en-CA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273674" y="2945264"/>
                <a:ext cx="304800" cy="304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4" name="Down Arrow 33"/>
            <p:cNvSpPr/>
            <p:nvPr/>
          </p:nvSpPr>
          <p:spPr>
            <a:xfrm rot="13248941">
              <a:off x="4091630" y="5374210"/>
              <a:ext cx="629918" cy="135376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4787770" y="3955563"/>
            <a:ext cx="4183645" cy="1856225"/>
            <a:chOff x="4839160" y="3846695"/>
            <a:chExt cx="4183645" cy="1856225"/>
          </a:xfrm>
        </p:grpSpPr>
        <p:grpSp>
          <p:nvGrpSpPr>
            <p:cNvPr id="28" name="Group 27"/>
            <p:cNvGrpSpPr/>
            <p:nvPr/>
          </p:nvGrpSpPr>
          <p:grpSpPr>
            <a:xfrm>
              <a:off x="5499595" y="4456216"/>
              <a:ext cx="304800" cy="369332"/>
              <a:chOff x="2273674" y="3031037"/>
              <a:chExt cx="304800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273674" y="3031037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3</a:t>
                </a:r>
                <a:endParaRPr lang="en-CA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273674" y="3063303"/>
                <a:ext cx="304800" cy="304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013450" y="4487860"/>
              <a:ext cx="3009355" cy="1215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Thermal radiation from the Earth is absorbed by </a:t>
              </a:r>
              <a:r>
                <a:rPr lang="en-C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greenhouse gases</a:t>
              </a:r>
              <a:r>
                <a:rPr lang="en-CA" dirty="0" smtClean="0"/>
                <a:t>, then re-emitted in all directions .</a:t>
              </a:r>
              <a:endParaRPr lang="en-CA" dirty="0"/>
            </a:p>
          </p:txBody>
        </p:sp>
        <p:sp>
          <p:nvSpPr>
            <p:cNvPr id="37" name="Down Arrow 36"/>
            <p:cNvSpPr/>
            <p:nvPr/>
          </p:nvSpPr>
          <p:spPr>
            <a:xfrm rot="6841364">
              <a:off x="4990666" y="4131622"/>
              <a:ext cx="296218" cy="59923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5494981" y="4899348"/>
              <a:ext cx="296218" cy="65249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Down Arrow 38"/>
            <p:cNvSpPr/>
            <p:nvPr/>
          </p:nvSpPr>
          <p:spPr>
            <a:xfrm rot="12480919">
              <a:off x="5774145" y="3846695"/>
              <a:ext cx="296218" cy="59401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Down Arrow 39"/>
            <p:cNvSpPr/>
            <p:nvPr/>
          </p:nvSpPr>
          <p:spPr>
            <a:xfrm rot="18276924">
              <a:off x="5965952" y="4635405"/>
              <a:ext cx="296218" cy="54807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3210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12841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Greenhouse Gases on Earth</a:t>
            </a:r>
            <a:r>
              <a:rPr lang="en-CA" sz="2400" dirty="0" smtClean="0"/>
              <a:t>:</a:t>
            </a:r>
            <a:endParaRPr lang="en-CA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83973" y="1752600"/>
            <a:ext cx="4076701" cy="646331"/>
            <a:chOff x="1983973" y="1752600"/>
            <a:chExt cx="407670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983973" y="1752600"/>
                  <a:ext cx="3990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CA" sz="2400" dirty="0" smtClean="0"/>
                    <a:t>Water vapour,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/>
                        </a:rPr>
                        <m:t>𝑂</m:t>
                      </m:r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973" y="1752600"/>
                  <a:ext cx="3990975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85" b="-1132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5489575" y="1857375"/>
              <a:ext cx="571099" cy="476250"/>
              <a:chOff x="6032099" y="1905000"/>
              <a:chExt cx="571099" cy="47625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032099" y="1905000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6096000" y="200025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412698" y="198051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983974" y="2531596"/>
            <a:ext cx="4721626" cy="588110"/>
            <a:chOff x="1983974" y="2531596"/>
            <a:chExt cx="4721626" cy="588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3974" y="2531596"/>
                  <a:ext cx="3990975" cy="588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CA" sz="2400" dirty="0" smtClean="0"/>
                    <a:t>Carbon dioxide,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974" y="2531596"/>
                  <a:ext cx="3990975" cy="588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85" b="-2268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5699125" y="2635151"/>
              <a:ext cx="1006475" cy="430726"/>
              <a:chOff x="5699125" y="2635151"/>
              <a:chExt cx="1006475" cy="43072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324600" y="2635151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048745" y="2684877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99125" y="2684877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009375" y="3276600"/>
            <a:ext cx="3578474" cy="736457"/>
            <a:chOff x="2009375" y="3276600"/>
            <a:chExt cx="3578474" cy="736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CA" sz="2400" dirty="0" smtClean="0"/>
                    <a:t>Methane,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375" y="3276600"/>
                  <a:ext cx="2715026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46" b="-1132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4918726" y="3354613"/>
              <a:ext cx="669123" cy="658444"/>
              <a:chOff x="5458226" y="3380155"/>
              <a:chExt cx="669123" cy="65844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680075" y="338015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458226" y="3604115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01070" y="3525668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99125" y="3848099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936849" y="3607780"/>
                <a:ext cx="190500" cy="190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022074" y="4038599"/>
            <a:ext cx="4242000" cy="588110"/>
            <a:chOff x="2022074" y="4038599"/>
            <a:chExt cx="4242000" cy="588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22074" y="4038599"/>
                  <a:ext cx="3990975" cy="588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CA" sz="2400" dirty="0" smtClean="0"/>
                    <a:t>Nitrous 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/>
                        </a:rPr>
                        <m:t>𝑂</m:t>
                      </m:r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2074" y="4038599"/>
                  <a:ext cx="3990975" cy="588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141" b="-2268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/>
            <p:cNvGrpSpPr/>
            <p:nvPr/>
          </p:nvGrpSpPr>
          <p:grpSpPr>
            <a:xfrm>
              <a:off x="5285773" y="4222734"/>
              <a:ext cx="978301" cy="403975"/>
              <a:chOff x="6032099" y="4267140"/>
              <a:chExt cx="978301" cy="40397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32099" y="429011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324600" y="427493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629400" y="426714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041124" y="4800600"/>
            <a:ext cx="3990975" cy="707782"/>
            <a:chOff x="2041124" y="4800600"/>
            <a:chExt cx="3990975" cy="707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41124" y="4800600"/>
                  <a:ext cx="3990975" cy="588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CA" sz="2400" dirty="0" smtClean="0"/>
                    <a:t>Ozone,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124" y="4800600"/>
                  <a:ext cx="3990975" cy="588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137" b="-2291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4402025" y="4888037"/>
              <a:ext cx="803607" cy="620345"/>
              <a:chOff x="4500080" y="5094655"/>
              <a:chExt cx="803607" cy="62034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922687" y="519821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681788" y="53340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500080" y="5094655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58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546" y="1856788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000" dirty="0" smtClean="0"/>
              <a:t>Greenhouse gases have always been produced naturally.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0546" y="843915"/>
                <a:ext cx="771765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CA" sz="2000" dirty="0" smtClean="0"/>
                  <a:t>Greenhouse gases help keep the Earth warm; without them the Earth’s temperature would average around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/>
                      </a:rPr>
                      <m:t>−18</m:t>
                    </m:r>
                    <m:r>
                      <a:rPr lang="en-CA" sz="20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CA" i="1" dirty="0" smtClean="0"/>
                  <a:t>  (cold, even by Canadian standards)</a:t>
                </a:r>
                <a:r>
                  <a:rPr lang="en-CA" sz="1600" dirty="0" smtClean="0"/>
                  <a:t>.</a:t>
                </a:r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6" y="843915"/>
                <a:ext cx="7717654" cy="984885"/>
              </a:xfrm>
              <a:prstGeom prst="rect">
                <a:avLst/>
              </a:prstGeom>
              <a:blipFill rotWithShape="1">
                <a:blip r:embed="rId2"/>
                <a:stretch>
                  <a:fillRect l="-631" t="-3086" b="-86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285782" y="1724945"/>
            <a:ext cx="7433609" cy="1239839"/>
            <a:chOff x="1285782" y="1724945"/>
            <a:chExt cx="7433609" cy="1239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285782" y="2256898"/>
                  <a:ext cx="581265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Volcanic activity </a:t>
                  </a:r>
                  <a:r>
                    <a:rPr lang="en-CA" sz="2000" dirty="0" smtClean="0"/>
                    <a:t>releases carbon dioxide,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CA" sz="2000" b="0" i="0" smtClean="0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CA" sz="2000" dirty="0" smtClean="0"/>
                    <a:t> and other gases into the atmosphere.</a:t>
                  </a:r>
                  <a:endParaRPr lang="en-CA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782" y="2256898"/>
                  <a:ext cx="5812654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44" t="-5172" r="-420" b="-1465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46" name="Picture 2" descr="http://katakugini.files.wordpress.com/2007/12/krakato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876" y="1724945"/>
              <a:ext cx="1616515" cy="121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69361" y="2924145"/>
            <a:ext cx="7374439" cy="1107996"/>
            <a:chOff x="169361" y="2924145"/>
            <a:chExt cx="7374439" cy="1107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273946" y="2924145"/>
                  <a:ext cx="62698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Forest fires </a:t>
                  </a:r>
                  <a:r>
                    <a:rPr lang="en-CA" i="1" dirty="0" smtClean="0"/>
                    <a:t>(which often occur naturally)</a:t>
                  </a:r>
                  <a:r>
                    <a:rPr lang="en-CA" sz="2000" dirty="0" smtClean="0"/>
                    <a:t> also release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A" sz="2000" dirty="0" smtClean="0"/>
                    <a:t>.</a:t>
                  </a:r>
                  <a:endParaRPr lang="en-CA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46" y="2924145"/>
                  <a:ext cx="626985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75" t="-9231" r="-97" b="-3384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48" name="Picture 4" descr="http://photonews.com.pk/wp-content/uploads/2014/09/forest-fi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61" y="2924145"/>
              <a:ext cx="1116421" cy="110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273946" y="3324255"/>
            <a:ext cx="7370663" cy="1613773"/>
            <a:chOff x="1273946" y="3324255"/>
            <a:chExt cx="7370663" cy="1613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3946" y="3324255"/>
                  <a:ext cx="67914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sz="2000" dirty="0" smtClean="0"/>
                    <a:t>Movement of </a:t>
                  </a:r>
                  <a:r>
                    <a:rPr lang="en-CA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tectonic plates </a:t>
                  </a:r>
                  <a:r>
                    <a:rPr lang="en-CA" sz="2000" dirty="0" smtClean="0"/>
                    <a:t>(which causes earthquakes) releases both methane,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CA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CA" sz="2000" dirty="0" smtClean="0"/>
                    <a:t>, and carbon dioxide,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A" sz="2000" dirty="0" smtClean="0"/>
                    <a:t>.</a:t>
                  </a:r>
                  <a:endParaRPr lang="en-CA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46" y="3324255"/>
                  <a:ext cx="6791418" cy="7078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08" t="-4310" b="-1465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50" name="Picture 6" descr="http://www.dailygalaxy.com/.a/6a00d8341bf7f753ef01538fb4c4ff970b-p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716817"/>
              <a:ext cx="1100809" cy="122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273946" y="4025799"/>
            <a:ext cx="6843945" cy="2628765"/>
            <a:chOff x="1273946" y="4025799"/>
            <a:chExt cx="6843945" cy="26287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273946" y="4025799"/>
                  <a:ext cx="63342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sz="2000" dirty="0" smtClean="0"/>
                    <a:t>The thawing of </a:t>
                  </a:r>
                  <a:r>
                    <a:rPr lang="en-CA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permafrost </a:t>
                  </a:r>
                  <a:r>
                    <a:rPr lang="en-CA" sz="2000" dirty="0" smtClean="0"/>
                    <a:t>also results in the</a:t>
                  </a:r>
                  <a:r>
                    <a:rPr lang="en-CA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CA" sz="2000" dirty="0" smtClean="0"/>
                    <a:t>release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CA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CA" sz="20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A" sz="2000" dirty="0" smtClean="0"/>
                    <a:t>.</a:t>
                  </a:r>
                  <a:endParaRPr lang="en-CA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46" y="4025799"/>
                  <a:ext cx="6334218" cy="707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66" t="-4274" b="-1367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52" name="Picture 8" descr="https://s.campbellsci.com/images/7-46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835" y="5130563"/>
              <a:ext cx="2536056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85800" y="4716519"/>
            <a:ext cx="6934200" cy="1971174"/>
            <a:chOff x="685800" y="4716519"/>
            <a:chExt cx="6934200" cy="19711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85782" y="4716519"/>
                  <a:ext cx="63342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</a:t>
                  </a:r>
                  <a:r>
                    <a:rPr lang="en-CA" sz="2000" b="0" i="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ellular</a:t>
                  </a:r>
                  <a14:m>
                    <m:oMath xmlns:m="http://schemas.openxmlformats.org/officeDocument/2006/math">
                      <m:r>
                        <a:rPr lang="en-CA" sz="20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CA" sz="2000" b="0" i="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respiration</a:t>
                  </a:r>
                  <a:r>
                    <a:rPr lang="en-CA" sz="2000" b="0" i="0" dirty="0" smtClean="0">
                      <a:latin typeface="+mj-lt"/>
                    </a:rPr>
                    <a:t> </a:t>
                  </a:r>
                  <a:r>
                    <a:rPr lang="en-CA" b="0" i="1" dirty="0" smtClean="0">
                      <a:latin typeface="+mj-lt"/>
                    </a:rPr>
                    <a:t>(humans breathing)</a:t>
                  </a:r>
                  <a:r>
                    <a:rPr lang="en-CA" sz="2000" b="0" i="0" dirty="0" smtClean="0">
                      <a:latin typeface="+mj-lt"/>
                    </a:rPr>
                    <a:t> produces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A" sz="2000" dirty="0" smtClean="0"/>
                    <a:t>.</a:t>
                  </a:r>
                  <a:endParaRPr lang="en-CA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782" y="4716519"/>
                  <a:ext cx="6334218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866" t="-9231" b="-3384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54" name="Picture 10" descr="http://www.schools.ac.cy/klimakio/Themata/Epistimi/web_Quest_main/webquests/syndeseis_systimaton/images/breathing.g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097432"/>
              <a:ext cx="1524000" cy="1590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0684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048992"/>
            <a:ext cx="4506496" cy="646331"/>
            <a:chOff x="1983974" y="2531596"/>
            <a:chExt cx="450649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Carbon dioxide,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41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5483995" y="2640683"/>
              <a:ext cx="1006475" cy="430726"/>
              <a:chOff x="5483995" y="2640683"/>
              <a:chExt cx="1006475" cy="43072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09470" y="2640683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33615" y="2690409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83995" y="2690409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49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048992"/>
            <a:ext cx="4506496" cy="646331"/>
            <a:chOff x="1983974" y="2531596"/>
            <a:chExt cx="450649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Carbon dioxide,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41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5483995" y="2640683"/>
              <a:ext cx="1006475" cy="430726"/>
              <a:chOff x="5483995" y="2640683"/>
              <a:chExt cx="1006475" cy="43072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09470" y="2640683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33615" y="2690409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83995" y="2690409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947321" y="2890483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r>
              <a:rPr lang="en-CA" sz="2000" dirty="0" smtClean="0"/>
              <a:t>: Burning fossil fuels to generate electricity.</a:t>
            </a:r>
          </a:p>
        </p:txBody>
      </p:sp>
      <p:pic>
        <p:nvPicPr>
          <p:cNvPr id="16" name="Picture 2" descr="http://www.businessgreen.com/IMG/028/285028/coal-power-plant-ch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60" y="3505200"/>
            <a:ext cx="4528721" cy="30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048992"/>
            <a:ext cx="4506496" cy="646331"/>
            <a:chOff x="1983974" y="2531596"/>
            <a:chExt cx="450649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Carbon dioxide,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41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5483995" y="2640683"/>
              <a:ext cx="1006475" cy="430726"/>
              <a:chOff x="5483995" y="2640683"/>
              <a:chExt cx="1006475" cy="43072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09470" y="2640683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33615" y="2690409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83995" y="2690409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85800" y="2890483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r>
              <a:rPr lang="en-CA" sz="2000" dirty="0" smtClean="0"/>
              <a:t>: Burning fossil fuels to generate electricity.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3505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r>
              <a:rPr lang="en-CA" sz="2000" dirty="0"/>
              <a:t>: Burning gasoline in cars and trucks, etc… </a:t>
            </a:r>
          </a:p>
        </p:txBody>
      </p:sp>
      <p:pic>
        <p:nvPicPr>
          <p:cNvPr id="10244" name="Picture 4" descr="http://66.165.152.108/images/Pictures/Ca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62643"/>
            <a:ext cx="2006569" cy="90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2.s3.envato.com/files/29799994/truck%20_p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2296" y="4114800"/>
            <a:ext cx="2655365" cy="19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048992"/>
            <a:ext cx="4506496" cy="646331"/>
            <a:chOff x="1983974" y="2531596"/>
            <a:chExt cx="450649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Carbon dioxide,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41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5483995" y="2640683"/>
              <a:ext cx="1006475" cy="430726"/>
              <a:chOff x="5483995" y="2640683"/>
              <a:chExt cx="1006475" cy="43072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09470" y="2640683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33615" y="2690409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83995" y="2690409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947321" y="2890483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r>
              <a:rPr lang="en-CA" sz="2000" dirty="0" smtClean="0"/>
              <a:t>: Burning fossil fuels to generate electricity.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183" y="3505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r>
              <a:rPr lang="en-CA" sz="2000" dirty="0"/>
              <a:t>: Burning gasoline in cars and trucks, etc…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280" y="4114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CA" sz="2000" dirty="0" smtClean="0"/>
              <a:t>: Fossil fuel combustion for industrial processes.</a:t>
            </a:r>
            <a:endParaRPr lang="en-CA" sz="2000" dirty="0"/>
          </a:p>
        </p:txBody>
      </p:sp>
      <p:pic>
        <p:nvPicPr>
          <p:cNvPr id="11266" name="Picture 2" descr="https://encrypted-tbn2.gstatic.com/images?q=tbn:ANd9GcSx0nQBJTo28aiXBHiHyG6wXkzKh_Ydn7Lj4ffRvqZk65q5m-z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12689"/>
            <a:ext cx="3857471" cy="22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Greenhouse Effect</a:t>
            </a:r>
            <a:endParaRPr lang="en-CA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greenhouse gases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C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CA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global warming </a:t>
                </a:r>
                <a:endParaRPr lang="en-C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14400"/>
                <a:ext cx="7010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09" t="-11842" r="-1826" b="-35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717" y="1524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Human activities that contribute to greenhouses gases:</a:t>
            </a:r>
            <a:endParaRPr lang="en-CA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048992"/>
            <a:ext cx="4506496" cy="646331"/>
            <a:chOff x="1983974" y="2531596"/>
            <a:chExt cx="450649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CA" sz="2400" dirty="0" smtClean="0"/>
                    <a:t>Carbon dioxide,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CA" sz="24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974" y="2531596"/>
                  <a:ext cx="39909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41" b="-122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5483995" y="2640683"/>
              <a:ext cx="1006475" cy="430726"/>
              <a:chOff x="5483995" y="2640683"/>
              <a:chExt cx="1006475" cy="43072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09470" y="2640683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33615" y="2690409"/>
                <a:ext cx="364354" cy="3473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83995" y="2690409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947321" y="2890483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r>
              <a:rPr lang="en-CA" sz="2000" dirty="0" smtClean="0"/>
              <a:t>: Burning fossil fuels to generate electricity.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183" y="3505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r>
              <a:rPr lang="en-CA" sz="2000" dirty="0"/>
              <a:t>: Burning gasoline in cars and trucks, etc…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6913" y="4724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</a:t>
            </a:r>
            <a:r>
              <a:rPr lang="en-CA" sz="2000" dirty="0" smtClean="0"/>
              <a:t>: Burning wood or oil for heat.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280" y="4114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CA" sz="2000" dirty="0" smtClean="0"/>
              <a:t>: Fossil fuel combustion for industrial processes.</a:t>
            </a:r>
            <a:endParaRPr lang="en-CA" sz="2000" dirty="0"/>
          </a:p>
        </p:txBody>
      </p:sp>
      <p:pic>
        <p:nvPicPr>
          <p:cNvPr id="9218" name="Picture 2" descr="http://digginginthedriftless.files.wordpress.com/2012/03/campfir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08124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2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882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Greenhouse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there anything that helps counter greenhouse gas levels?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 Effect</dc:title>
  <dc:creator>Lorraine</dc:creator>
  <cp:lastModifiedBy>Lorraine</cp:lastModifiedBy>
  <cp:revision>39</cp:revision>
  <dcterms:created xsi:type="dcterms:W3CDTF">2006-08-16T00:00:00Z</dcterms:created>
  <dcterms:modified xsi:type="dcterms:W3CDTF">2015-05-24T15:38:52Z</dcterms:modified>
</cp:coreProperties>
</file>