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3" r:id="rId9"/>
    <p:sldId id="259" r:id="rId10"/>
    <p:sldId id="265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646F6-C4B5-4D9C-A172-0CA4076BDA70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AF76B-D8C7-47F7-8014-DEE93F5CF0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36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ECB10-7CBB-4A1C-93D0-C0707F753E22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E4552-C34D-4096-BC0F-6C0AB3068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74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E4552-C34D-4096-BC0F-6C0AB306866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98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4A35-F05E-4EA3-8140-2BA009A3F01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04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56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1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378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80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76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7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6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6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97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94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915E-477F-4A8C-8C70-44CB013CDA8D}" type="datetimeFigureOut">
              <a:rPr lang="en-CA" smtClean="0"/>
              <a:t>2017-04-05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E8D42-5C31-493D-A7F4-B296A418D6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15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imgur.com/fK7gCUx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23" y="1328991"/>
            <a:ext cx="3346155" cy="41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34500" y="1166443"/>
            <a:ext cx="3061560" cy="4004073"/>
            <a:chOff x="2458300" y="1568594"/>
            <a:chExt cx="3061560" cy="4004073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458300" y="1707494"/>
              <a:ext cx="3061560" cy="386517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8533254">
              <a:off x="2544648" y="2787625"/>
              <a:ext cx="3084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Resistance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11667" y="5164166"/>
            <a:ext cx="3607473" cy="652681"/>
            <a:chOff x="2435467" y="5566317"/>
            <a:chExt cx="3607473" cy="652681"/>
          </a:xfrm>
        </p:grpSpPr>
        <p:sp>
          <p:nvSpPr>
            <p:cNvPr id="7" name="TextBox 6"/>
            <p:cNvSpPr txBox="1"/>
            <p:nvPr/>
          </p:nvSpPr>
          <p:spPr>
            <a:xfrm>
              <a:off x="3571780" y="5572667"/>
              <a:ext cx="17001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Current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435467" y="5566317"/>
              <a:ext cx="3607473" cy="635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865336" y="844681"/>
            <a:ext cx="669164" cy="4325835"/>
            <a:chOff x="1789136" y="1246832"/>
            <a:chExt cx="669164" cy="4325835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1224227" y="3004424"/>
              <a:ext cx="177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Voltage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2435468" y="1246832"/>
              <a:ext cx="22832" cy="4325835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465308" y="403620"/>
            <a:ext cx="17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 </a:t>
            </a:r>
            <a:r>
              <a:rPr lang="en-CA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vs</a:t>
            </a:r>
            <a:r>
              <a:rPr lang="en-C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5445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rjI8w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3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5000">
        <p15:prstTrans prst="airplane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rjI8w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wolaver.org/Space/DeepSpace3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 rot="19280015">
            <a:off x="2894061" y="1778881"/>
            <a:ext cx="10800825" cy="3727190"/>
            <a:chOff x="-12190675" y="-1327281"/>
            <a:chExt cx="29756950" cy="6131831"/>
          </a:xfrm>
        </p:grpSpPr>
        <p:cxnSp>
          <p:nvCxnSpPr>
            <p:cNvPr id="5" name="Straight Connector 4"/>
            <p:cNvCxnSpPr/>
            <p:nvPr/>
          </p:nvCxnSpPr>
          <p:spPr>
            <a:xfrm rot="2319985" flipV="1">
              <a:off x="-12190675" y="-1327281"/>
              <a:ext cx="14559426" cy="613183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873301" y="1280161"/>
              <a:ext cx="459546" cy="72917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4332849" y="1280160"/>
              <a:ext cx="717454" cy="143490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5720861" y="1280159"/>
              <a:ext cx="717454" cy="143490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7132321" y="1280159"/>
              <a:ext cx="717454" cy="143490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438315" y="1280159"/>
              <a:ext cx="717454" cy="143490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026855" y="1280159"/>
              <a:ext cx="717454" cy="143490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849774" y="1968858"/>
              <a:ext cx="439972" cy="74620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243670" y="2009334"/>
              <a:ext cx="932260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https://lh3.ggpht.com/N0ISY6dSxl9sqDV0EU7wrzpp0rf0IH-2cSGnWNrWLhrLANhi1i1AE1TQ683XPOY4zQ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87" y="-1477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rangeramp.com/shop/images/R-B_GROU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7601">
            <a:off x="-36499" y="2203098"/>
            <a:ext cx="3249992" cy="27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zmescience.com/wp-content/uploads/2014/12/joke_resistance_is_not_fut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10" y="473608"/>
            <a:ext cx="4831026" cy="48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tandyonline.co.uk/media/catalog/product/cache/1/image/9df78eab33525d08d6e5fb8d27136e95/1/m/1mr-1w-metal-film-resist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96">
            <a:off x="6746632" y="3098241"/>
            <a:ext cx="4821512" cy="47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595046" y="1173891"/>
            <a:ext cx="3061560" cy="38651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8533254">
            <a:off x="7681394" y="2254022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= </a:t>
            </a:r>
            <a:r>
              <a:rPr lang="en-C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R</a:t>
            </a:r>
            <a:endParaRPr lang="en-CA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572213" y="5032714"/>
            <a:ext cx="3607473" cy="63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572214" y="713229"/>
            <a:ext cx="22832" cy="4325835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11434" y="5039064"/>
            <a:ext cx="85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0842" y="1275201"/>
            <a:ext cx="85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374210" y="1173891"/>
            <a:ext cx="3061560" cy="38651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533254">
            <a:off x="1460558" y="2254022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= </a:t>
            </a:r>
            <a:r>
              <a:rPr lang="en-C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a</a:t>
            </a:r>
            <a:endParaRPr lang="en-CA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51377" y="5032714"/>
            <a:ext cx="3607473" cy="63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351378" y="713229"/>
            <a:ext cx="22832" cy="4325835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79282" y="4918847"/>
            <a:ext cx="85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145" y="1173891"/>
            <a:ext cx="85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8586" y="250378"/>
            <a:ext cx="263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Math Class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34513" y="250378"/>
            <a:ext cx="264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Electricity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22044" y="3545883"/>
            <a:ext cx="2620370" cy="953265"/>
            <a:chOff x="3043451" y="3411940"/>
            <a:chExt cx="2620370" cy="953265"/>
          </a:xfrm>
        </p:grpSpPr>
        <p:sp>
          <p:nvSpPr>
            <p:cNvPr id="25" name="Rounded Rectangle 24"/>
            <p:cNvSpPr/>
            <p:nvPr/>
          </p:nvSpPr>
          <p:spPr>
            <a:xfrm>
              <a:off x="3043451" y="3411940"/>
              <a:ext cx="2620370" cy="953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84449" y="3500625"/>
              <a:ext cx="1442989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y</a:t>
              </a:r>
              <a:r>
                <a:rPr lang="en-CA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  =</a:t>
              </a:r>
              <a:endPara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45268" y="3553333"/>
            <a:ext cx="2620370" cy="953265"/>
            <a:chOff x="3043901" y="3313199"/>
            <a:chExt cx="2620370" cy="953265"/>
          </a:xfrm>
        </p:grpSpPr>
        <p:sp>
          <p:nvSpPr>
            <p:cNvPr id="28" name="Rounded Rectangle 27"/>
            <p:cNvSpPr/>
            <p:nvPr/>
          </p:nvSpPr>
          <p:spPr>
            <a:xfrm>
              <a:off x="3043901" y="3313199"/>
              <a:ext cx="2620370" cy="9532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5295" y="3418605"/>
              <a:ext cx="1547273" cy="76944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V  =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07617" y="3559213"/>
            <a:ext cx="112151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 </a:t>
            </a:r>
            <a:r>
              <a:rPr lang="en-CA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46274" y="3665089"/>
            <a:ext cx="140586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 I</a:t>
            </a:r>
          </a:p>
        </p:txBody>
      </p:sp>
    </p:spTree>
    <p:extLst>
      <p:ext uri="{BB962C8B-B14F-4D97-AF65-F5344CB8AC3E}">
        <p14:creationId xmlns:p14="http://schemas.microsoft.com/office/powerpoint/2010/main" val="22478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21" grpId="0"/>
      <p:bldP spid="18" grpId="0"/>
      <p:bldP spid="1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619" y="313899"/>
            <a:ext cx="874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Mathematical relation between </a:t>
            </a: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</a:t>
            </a:r>
            <a:r>
              <a:rPr lang="en-CA" sz="2400" dirty="0"/>
              <a:t>, </a:t>
            </a: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  <a:r>
              <a:rPr lang="en-CA" sz="2800" dirty="0"/>
              <a:t> </a:t>
            </a:r>
            <a:r>
              <a:rPr lang="en-CA" sz="2400" dirty="0"/>
              <a:t>and </a:t>
            </a: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128" y="1637731"/>
            <a:ext cx="1597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800" dirty="0">
                <a:latin typeface="Century Schoolbook" panose="02040604050505020304" pitchFamily="18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3832" y="1637730"/>
            <a:ext cx="1597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800" dirty="0">
                <a:latin typeface="Century Schoolbook" panose="02040604050505020304" pitchFamily="18" charset="0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3091" y="1759101"/>
            <a:ext cx="1597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800" dirty="0">
                <a:latin typeface="Century Schoolbook" panose="02040604050505020304" pitchFamily="18" charset="0"/>
              </a:rPr>
              <a:t>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701" y="1225453"/>
            <a:ext cx="3019425" cy="4204990"/>
            <a:chOff x="305701" y="1225453"/>
            <a:chExt cx="3019425" cy="4204990"/>
          </a:xfrm>
        </p:grpSpPr>
        <p:pic>
          <p:nvPicPr>
            <p:cNvPr id="1028" name="Picture 4" descr="https://s-media-cache-ak0.pinimg.com/originals/a3/e0/a5/a3e0a565a01a6ad8f66906bf88e54ea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01" y="1225453"/>
              <a:ext cx="3019425" cy="374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46930" y="4968778"/>
              <a:ext cx="2536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Alessandro Volta</a:t>
              </a:r>
              <a:endPara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0997" y="1225453"/>
            <a:ext cx="2790825" cy="4204990"/>
            <a:chOff x="4640997" y="1225453"/>
            <a:chExt cx="2790825" cy="4204990"/>
          </a:xfrm>
        </p:grpSpPr>
        <p:pic>
          <p:nvPicPr>
            <p:cNvPr id="1026" name="Picture 2" descr="http://media-2.web.britannica.com/eb-media/20/44420-004-6459847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997" y="1225453"/>
              <a:ext cx="2790825" cy="374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825243" y="4968778"/>
              <a:ext cx="2536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Georg Ohm</a:t>
              </a:r>
              <a:endPara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15682" y="1225453"/>
            <a:ext cx="3372364" cy="4131659"/>
            <a:chOff x="8515682" y="1225453"/>
            <a:chExt cx="3372364" cy="4131659"/>
          </a:xfrm>
        </p:grpSpPr>
        <p:pic>
          <p:nvPicPr>
            <p:cNvPr id="1030" name="Picture 6" descr="http://upload.wikimedia.org/wikipedia/commons/7/7f/Ampere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15682" y="1225453"/>
              <a:ext cx="3372364" cy="374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625385" y="4895447"/>
              <a:ext cx="3262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/>
                <a:t>André-Marie Ampère</a:t>
              </a:r>
              <a:endPara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95907" y="1814701"/>
            <a:ext cx="15975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500" dirty="0">
                <a:latin typeface="Century Schoolbook" panose="020406040505050203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48855" y="1960895"/>
                <a:ext cx="14123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9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CA" sz="96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855" y="1960895"/>
                <a:ext cx="1412306" cy="15696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825243" y="1018645"/>
            <a:ext cx="24831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/>
              <a:t>Ohm’s Law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883" y="4101816"/>
            <a:ext cx="197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in Volts (V)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68319" y="4101816"/>
                <a:ext cx="19767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800" dirty="0"/>
                  <a:t>in Amps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CA" sz="2800" dirty="0"/>
                  <a:t>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319" y="4101816"/>
                <a:ext cx="1976791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3385" t="-11628" r="-3385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48013" y="4149639"/>
                <a:ext cx="19767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800" dirty="0"/>
                  <a:t>in Ohms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CA" sz="2800" dirty="0"/>
                  <a:t>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013" y="4149639"/>
                <a:ext cx="1976791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4938" t="-11628" r="-4938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76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4" grpId="0"/>
      <p:bldP spid="2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3742" y="1977249"/>
            <a:ext cx="329706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  =  R 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320" y="562972"/>
            <a:ext cx="1647549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entury Schoolbook" panose="02040604050505020304" pitchFamily="18" charset="0"/>
              </a:rPr>
              <a:t>Example 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869" y="562972"/>
            <a:ext cx="958793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What current will travel through a component that has a resistance of 60 </a:t>
            </a:r>
            <a:r>
              <a:rPr lang="en-CA" sz="2400" dirty="0">
                <a:latin typeface="Symbol" panose="05050102010706020507" pitchFamily="18" charset="2"/>
              </a:rPr>
              <a:t>W</a:t>
            </a:r>
            <a:r>
              <a:rPr lang="en-CA" sz="2400" dirty="0"/>
              <a:t> if it is connected to a 12 V battery?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3841" y="2726617"/>
            <a:ext cx="12565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7943" y="2726618"/>
            <a:ext cx="12565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3797" y="2720902"/>
            <a:ext cx="12565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5494" y="2726617"/>
            <a:ext cx="67183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1072" y="3772222"/>
            <a:ext cx="64162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9267" y="3766507"/>
            <a:ext cx="70399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=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27197" y="3219235"/>
            <a:ext cx="1256593" cy="523220"/>
            <a:chOff x="5916819" y="3393892"/>
            <a:chExt cx="1256593" cy="52322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041231" y="3473450"/>
              <a:ext cx="107557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16819" y="3393892"/>
              <a:ext cx="1256593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60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83360" y="3210662"/>
            <a:ext cx="1256593" cy="523220"/>
            <a:chOff x="4290599" y="3393892"/>
            <a:chExt cx="1256593" cy="52322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556946" y="3473450"/>
              <a:ext cx="723900" cy="238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90599" y="3393892"/>
              <a:ext cx="1256593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60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96706" y="3760792"/>
            <a:ext cx="12565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0.2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08085" y="3760792"/>
            <a:ext cx="82461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6567" y="2477272"/>
            <a:ext cx="183118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 = 60 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92299" y="2979829"/>
            <a:ext cx="191162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 = 12 V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07368" y="2015607"/>
            <a:ext cx="233769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 =  ?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36567" y="963082"/>
            <a:ext cx="1667083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667250" y="1344082"/>
            <a:ext cx="679450" cy="211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737850" y="960964"/>
            <a:ext cx="679450" cy="211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99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320" y="562972"/>
            <a:ext cx="1647549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entury Schoolbook" panose="02040604050505020304" pitchFamily="18" charset="0"/>
              </a:rPr>
              <a:t>Example II: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869" y="562972"/>
            <a:ext cx="463493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What reading should appear on the voltmeter in the circuit below?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155332" y="2371923"/>
            <a:ext cx="5076184" cy="2419691"/>
            <a:chOff x="1464808" y="2371923"/>
            <a:chExt cx="5076184" cy="2419691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6161486" y="2719403"/>
              <a:ext cx="5633" cy="17536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464808" y="2371923"/>
              <a:ext cx="5076184" cy="2419691"/>
              <a:chOff x="-76369" y="276293"/>
              <a:chExt cx="2390063" cy="103655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171039" y="276293"/>
                <a:ext cx="0" cy="48211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71039" y="842037"/>
                <a:ext cx="0" cy="47080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670918" y="276293"/>
                <a:ext cx="282" cy="3324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-76369" y="286298"/>
                <a:ext cx="2390063" cy="1025426"/>
                <a:chOff x="-76369" y="286298"/>
                <a:chExt cx="2390063" cy="102542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-76369" y="761454"/>
                  <a:ext cx="49481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95189" y="842037"/>
                  <a:ext cx="151700" cy="81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6200000" flipH="1" flipV="1">
                  <a:off x="1634737" y="588768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634737" y="647974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 flipV="1">
                  <a:off x="1634736" y="845327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V="1">
                  <a:off x="1690654" y="578900"/>
                  <a:ext cx="42051" cy="841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 flipV="1">
                  <a:off x="1634737" y="713758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 flipH="1">
                  <a:off x="1634737" y="779542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1670918" y="993341"/>
                  <a:ext cx="1037" cy="31838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V="1">
                  <a:off x="1611713" y="940713"/>
                  <a:ext cx="43999" cy="819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171039" y="286298"/>
                  <a:ext cx="150338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Group 41"/>
                <p:cNvGrpSpPr/>
                <p:nvPr/>
              </p:nvGrpSpPr>
              <p:grpSpPr>
                <a:xfrm>
                  <a:off x="1970794" y="654433"/>
                  <a:ext cx="342900" cy="304507"/>
                  <a:chOff x="1497148" y="654433"/>
                  <a:chExt cx="342900" cy="304507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1497148" y="654433"/>
                    <a:ext cx="342900" cy="30450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CA"/>
                  </a:p>
                </p:txBody>
              </p:sp>
              <p:sp>
                <p:nvSpPr>
                  <p:cNvPr id="44" name="Text Box 4"/>
                  <p:cNvSpPr txBox="1"/>
                  <p:nvPr/>
                </p:nvSpPr>
                <p:spPr>
                  <a:xfrm>
                    <a:off x="1522287" y="700710"/>
                    <a:ext cx="292503" cy="217039"/>
                  </a:xfrm>
                  <a:prstGeom prst="rect">
                    <a:avLst/>
                  </a:prstGeom>
                  <a:noFill/>
                  <a:ln w="3810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C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</a:t>
                    </a:r>
                    <a:endParaRPr lang="en-CA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48" name="Straight Connector 47"/>
            <p:cNvCxnSpPr/>
            <p:nvPr/>
          </p:nvCxnSpPr>
          <p:spPr>
            <a:xfrm flipH="1">
              <a:off x="5168972" y="2730135"/>
              <a:ext cx="1007757" cy="4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5168971" y="4468972"/>
              <a:ext cx="1007757" cy="4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2938296" y="1994591"/>
            <a:ext cx="728275" cy="7108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54" name="Text Box 4"/>
          <p:cNvSpPr txBox="1"/>
          <p:nvPr/>
        </p:nvSpPr>
        <p:spPr>
          <a:xfrm>
            <a:off x="2980879" y="2090925"/>
            <a:ext cx="621238" cy="5066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680794" y="4398553"/>
            <a:ext cx="3192996" cy="436139"/>
            <a:chOff x="7090515" y="4665390"/>
            <a:chExt cx="3192996" cy="436139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7090515" y="5053012"/>
              <a:ext cx="1190164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8208116" y="4990407"/>
              <a:ext cx="119061" cy="11112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Oval 59"/>
            <p:cNvSpPr/>
            <p:nvPr/>
          </p:nvSpPr>
          <p:spPr>
            <a:xfrm>
              <a:off x="8958210" y="4990407"/>
              <a:ext cx="107256" cy="11112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8266440" y="4665390"/>
              <a:ext cx="712428" cy="3890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60" idx="2"/>
            </p:cNvCxnSpPr>
            <p:nvPr/>
          </p:nvCxnSpPr>
          <p:spPr>
            <a:xfrm flipH="1" flipV="1">
              <a:off x="8958210" y="5045968"/>
              <a:ext cx="1325301" cy="37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534057" y="3332008"/>
            <a:ext cx="124008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20 </a:t>
            </a: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49665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320" y="562972"/>
            <a:ext cx="1647549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entury Schoolbook" panose="02040604050505020304" pitchFamily="18" charset="0"/>
              </a:rPr>
              <a:t>Example II: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869" y="562972"/>
            <a:ext cx="463493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What reading should appear on the voltmeter in the circuit below?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155332" y="2371923"/>
            <a:ext cx="5076184" cy="2419691"/>
            <a:chOff x="1464808" y="2371923"/>
            <a:chExt cx="5076184" cy="2419691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6161486" y="2719403"/>
              <a:ext cx="5633" cy="17536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464808" y="2371923"/>
              <a:ext cx="5076184" cy="2419691"/>
              <a:chOff x="-76369" y="276293"/>
              <a:chExt cx="2390063" cy="103655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171039" y="276293"/>
                <a:ext cx="0" cy="48211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71039" y="842037"/>
                <a:ext cx="0" cy="47080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670918" y="276293"/>
                <a:ext cx="282" cy="3324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-76369" y="286298"/>
                <a:ext cx="2390063" cy="1025426"/>
                <a:chOff x="-76369" y="286298"/>
                <a:chExt cx="2390063" cy="102542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-76369" y="761454"/>
                  <a:ext cx="49481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95189" y="842037"/>
                  <a:ext cx="151700" cy="81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6200000" flipH="1" flipV="1">
                  <a:off x="1634737" y="588768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634737" y="647974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 flipV="1">
                  <a:off x="1634736" y="845327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V="1">
                  <a:off x="1690654" y="578900"/>
                  <a:ext cx="42051" cy="841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 flipV="1">
                  <a:off x="1634737" y="713758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 flipH="1">
                  <a:off x="1634737" y="779542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1670918" y="993341"/>
                  <a:ext cx="1037" cy="31838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V="1">
                  <a:off x="1611713" y="940713"/>
                  <a:ext cx="43999" cy="819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171039" y="286298"/>
                  <a:ext cx="150338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Group 41"/>
                <p:cNvGrpSpPr/>
                <p:nvPr/>
              </p:nvGrpSpPr>
              <p:grpSpPr>
                <a:xfrm>
                  <a:off x="1970794" y="654433"/>
                  <a:ext cx="342900" cy="304507"/>
                  <a:chOff x="1497148" y="654433"/>
                  <a:chExt cx="342900" cy="304507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1497148" y="654433"/>
                    <a:ext cx="342900" cy="30450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CA"/>
                  </a:p>
                </p:txBody>
              </p:sp>
              <p:sp>
                <p:nvSpPr>
                  <p:cNvPr id="44" name="Text Box 4"/>
                  <p:cNvSpPr txBox="1"/>
                  <p:nvPr/>
                </p:nvSpPr>
                <p:spPr>
                  <a:xfrm>
                    <a:off x="1522287" y="700710"/>
                    <a:ext cx="292503" cy="217039"/>
                  </a:xfrm>
                  <a:prstGeom prst="rect">
                    <a:avLst/>
                  </a:prstGeom>
                  <a:noFill/>
                  <a:ln w="3810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C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</a:t>
                    </a:r>
                    <a:endParaRPr lang="en-CA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48" name="Straight Connector 47"/>
            <p:cNvCxnSpPr/>
            <p:nvPr/>
          </p:nvCxnSpPr>
          <p:spPr>
            <a:xfrm flipH="1">
              <a:off x="5168972" y="2730135"/>
              <a:ext cx="1007757" cy="4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5168971" y="4468972"/>
              <a:ext cx="1007757" cy="4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2938296" y="1994591"/>
            <a:ext cx="728275" cy="7108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54" name="Text Box 4"/>
          <p:cNvSpPr txBox="1"/>
          <p:nvPr/>
        </p:nvSpPr>
        <p:spPr>
          <a:xfrm>
            <a:off x="2980879" y="2090925"/>
            <a:ext cx="621238" cy="5066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680794" y="4686300"/>
            <a:ext cx="3192996" cy="148392"/>
            <a:chOff x="7090515" y="4953137"/>
            <a:chExt cx="3192996" cy="148392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7090515" y="5053012"/>
              <a:ext cx="1190164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8208116" y="4990407"/>
              <a:ext cx="119061" cy="11112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Oval 59"/>
            <p:cNvSpPr/>
            <p:nvPr/>
          </p:nvSpPr>
          <p:spPr>
            <a:xfrm>
              <a:off x="8958210" y="4990407"/>
              <a:ext cx="107256" cy="11112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8266440" y="4953137"/>
              <a:ext cx="809852" cy="1012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60" idx="2"/>
            </p:cNvCxnSpPr>
            <p:nvPr/>
          </p:nvCxnSpPr>
          <p:spPr>
            <a:xfrm flipH="1" flipV="1">
              <a:off x="8958210" y="5045968"/>
              <a:ext cx="1325301" cy="37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019869" y="1420562"/>
            <a:ext cx="256664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 = 70 mA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34057" y="3332008"/>
            <a:ext cx="124008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20 </a:t>
            </a: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W</a:t>
            </a:r>
          </a:p>
        </p:txBody>
      </p:sp>
      <p:pic>
        <p:nvPicPr>
          <p:cNvPr id="68" name="Picture 2" descr="http://www.mountainsoftravelphotos.com/Tibet%20-%20Buddhism/Buddhist%20Comics/slides/15%20Bizarro%20O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08" y="518126"/>
            <a:ext cx="3898103" cy="46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1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780" y="2742005"/>
            <a:ext cx="306093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  =  R 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320" y="562972"/>
            <a:ext cx="1647549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entury Schoolbook" panose="02040604050505020304" pitchFamily="18" charset="0"/>
              </a:rPr>
              <a:t>Example II: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870" y="562972"/>
            <a:ext cx="467303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What reading should appear on the voltmeter in the circuit below?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8713" y="3345935"/>
            <a:ext cx="12565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 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8212" y="3339287"/>
            <a:ext cx="12565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( 20 )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17869" y="3333966"/>
            <a:ext cx="159518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( 0.07 )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155332" y="2371923"/>
            <a:ext cx="5076184" cy="2419691"/>
            <a:chOff x="1464808" y="2371923"/>
            <a:chExt cx="5076184" cy="2419691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6161486" y="2719403"/>
              <a:ext cx="5633" cy="17536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464808" y="2371923"/>
              <a:ext cx="5076184" cy="2419691"/>
              <a:chOff x="-76369" y="276293"/>
              <a:chExt cx="2390063" cy="103655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171039" y="276293"/>
                <a:ext cx="0" cy="48211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71039" y="842037"/>
                <a:ext cx="0" cy="47080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670918" y="276293"/>
                <a:ext cx="282" cy="3324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-76369" y="286298"/>
                <a:ext cx="2390063" cy="1025426"/>
                <a:chOff x="-76369" y="286298"/>
                <a:chExt cx="2390063" cy="102542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-76369" y="761454"/>
                  <a:ext cx="49481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95189" y="842037"/>
                  <a:ext cx="151700" cy="81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6200000" flipH="1" flipV="1">
                  <a:off x="1634737" y="588768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634737" y="647974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 flipV="1">
                  <a:off x="1634736" y="845327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V="1">
                  <a:off x="1690654" y="578900"/>
                  <a:ext cx="42051" cy="841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 flipV="1">
                  <a:off x="1634737" y="713758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 flipH="1">
                  <a:off x="1634737" y="779542"/>
                  <a:ext cx="65917" cy="1613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1670918" y="993341"/>
                  <a:ext cx="1037" cy="31838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V="1">
                  <a:off x="1611713" y="940713"/>
                  <a:ext cx="43999" cy="819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171039" y="286298"/>
                  <a:ext cx="150338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Group 41"/>
                <p:cNvGrpSpPr/>
                <p:nvPr/>
              </p:nvGrpSpPr>
              <p:grpSpPr>
                <a:xfrm>
                  <a:off x="1970794" y="654433"/>
                  <a:ext cx="342900" cy="304507"/>
                  <a:chOff x="1497148" y="654433"/>
                  <a:chExt cx="342900" cy="304507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1497148" y="654433"/>
                    <a:ext cx="342900" cy="30450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CA"/>
                  </a:p>
                </p:txBody>
              </p:sp>
              <p:sp>
                <p:nvSpPr>
                  <p:cNvPr id="44" name="Text Box 4"/>
                  <p:cNvSpPr txBox="1"/>
                  <p:nvPr/>
                </p:nvSpPr>
                <p:spPr>
                  <a:xfrm>
                    <a:off x="1522287" y="700710"/>
                    <a:ext cx="292503" cy="217039"/>
                  </a:xfrm>
                  <a:prstGeom prst="rect">
                    <a:avLst/>
                  </a:prstGeom>
                  <a:noFill/>
                  <a:ln w="3810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C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</a:t>
                    </a:r>
                    <a:endParaRPr lang="en-CA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48" name="Straight Connector 47"/>
            <p:cNvCxnSpPr/>
            <p:nvPr/>
          </p:nvCxnSpPr>
          <p:spPr>
            <a:xfrm flipH="1">
              <a:off x="5168972" y="2730135"/>
              <a:ext cx="1007757" cy="4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5168971" y="4468972"/>
              <a:ext cx="1007757" cy="4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2938296" y="1994591"/>
            <a:ext cx="728275" cy="7108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54" name="Text Box 4"/>
          <p:cNvSpPr txBox="1"/>
          <p:nvPr/>
        </p:nvSpPr>
        <p:spPr>
          <a:xfrm>
            <a:off x="2980879" y="2090925"/>
            <a:ext cx="621238" cy="5066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680794" y="4686300"/>
            <a:ext cx="3192996" cy="148392"/>
            <a:chOff x="7090515" y="4953137"/>
            <a:chExt cx="3192996" cy="148392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7090515" y="5053012"/>
              <a:ext cx="1190164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8208116" y="4990407"/>
              <a:ext cx="119061" cy="11112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Oval 59"/>
            <p:cNvSpPr/>
            <p:nvPr/>
          </p:nvSpPr>
          <p:spPr>
            <a:xfrm>
              <a:off x="8958210" y="4990407"/>
              <a:ext cx="107256" cy="11112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8266440" y="4953137"/>
              <a:ext cx="809852" cy="1012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60" idx="2"/>
            </p:cNvCxnSpPr>
            <p:nvPr/>
          </p:nvCxnSpPr>
          <p:spPr>
            <a:xfrm flipH="1" flipV="1">
              <a:off x="8958210" y="5045968"/>
              <a:ext cx="1325301" cy="37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019869" y="1420562"/>
            <a:ext cx="256664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 = 70 mA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34057" y="3332008"/>
            <a:ext cx="124008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20 </a:t>
            </a:r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08712" y="3968269"/>
            <a:ext cx="12565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  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65956" y="3966056"/>
            <a:ext cx="12565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1.4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339707" y="3966056"/>
            <a:ext cx="56568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48403" y="1279202"/>
            <a:ext cx="233769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 = 20 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48403" y="879389"/>
            <a:ext cx="191162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 =  ?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02010" y="1712949"/>
            <a:ext cx="233769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 = 70 mA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631625" y="1707628"/>
            <a:ext cx="233769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= ______ A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224673" y="1689074"/>
            <a:ext cx="106827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0.07</a:t>
            </a:r>
          </a:p>
        </p:txBody>
      </p:sp>
    </p:spTree>
    <p:extLst>
      <p:ext uri="{BB962C8B-B14F-4D97-AF65-F5344CB8AC3E}">
        <p14:creationId xmlns:p14="http://schemas.microsoft.com/office/powerpoint/2010/main" val="11558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50" grpId="0"/>
      <p:bldP spid="51" grpId="0"/>
      <p:bldP spid="55" grpId="0"/>
      <p:bldP spid="56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327" y="562971"/>
            <a:ext cx="2056981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entury Schoolbook" panose="02040604050505020304" pitchFamily="18" charset="0"/>
              </a:rPr>
              <a:t>Example III: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528" y="547583"/>
            <a:ext cx="769733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The human body has an electrical resistance of about 10 k</a:t>
            </a:r>
            <a:r>
              <a:rPr lang="en-CA" sz="2400" dirty="0">
                <a:latin typeface="Symbol" panose="05050102010706020507" pitchFamily="18" charset="2"/>
              </a:rPr>
              <a:t>W.</a:t>
            </a:r>
            <a:r>
              <a:rPr lang="en-CA" sz="2400" dirty="0"/>
              <a:t> </a:t>
            </a:r>
            <a:r>
              <a:rPr lang="en-CA" sz="2000" i="1" dirty="0"/>
              <a:t>(it actually can vary from 1 k</a:t>
            </a:r>
            <a:r>
              <a:rPr lang="en-CA" sz="2000" i="1" dirty="0">
                <a:latin typeface="Symbol" panose="05050102010706020507" pitchFamily="18" charset="2"/>
              </a:rPr>
              <a:t>W</a:t>
            </a:r>
            <a:r>
              <a:rPr lang="en-CA" sz="2000" i="1" dirty="0"/>
              <a:t> – 100 k</a:t>
            </a:r>
            <a:r>
              <a:rPr lang="en-CA" sz="2000" i="1" dirty="0">
                <a:latin typeface="Symbol" panose="05050102010706020507" pitchFamily="18" charset="2"/>
              </a:rPr>
              <a:t>W</a:t>
            </a:r>
            <a:r>
              <a:rPr lang="en-CA" sz="2000" i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470" y="1236020"/>
            <a:ext cx="7038310" cy="892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Refer to the given chart to determine the </a:t>
            </a:r>
            <a:r>
              <a:rPr lang="en-CA" sz="2400" i="1" dirty="0"/>
              <a:t>(usual)</a:t>
            </a:r>
            <a:r>
              <a:rPr lang="en-CA" sz="2800" dirty="0"/>
              <a:t> </a:t>
            </a:r>
            <a:r>
              <a:rPr lang="en-CA" sz="2400" dirty="0"/>
              <a:t>effect of touching an uninsulated wire from a 120 V outlet.</a:t>
            </a:r>
            <a:endParaRPr lang="en-CA" sz="2400" i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510684" y="2207916"/>
          <a:ext cx="4874830" cy="40024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 Schoolbook" panose="02040604050505020304" pitchFamily="18" charset="0"/>
                        </a:rPr>
                        <a:t>I</a:t>
                      </a:r>
                      <a:r>
                        <a:rPr lang="en-CA" sz="2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 Schoolbook" panose="02040604050505020304" pitchFamily="18" charset="0"/>
                        </a:rPr>
                        <a:t> (mA)</a:t>
                      </a:r>
                      <a:endParaRPr lang="en-CA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 Schoolbook" panose="02040604050505020304" pitchFamily="18" charset="0"/>
                        </a:rPr>
                        <a:t>Effect</a:t>
                      </a:r>
                      <a:r>
                        <a:rPr lang="en-CA" sz="2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 Schoolbook" panose="02040604050505020304" pitchFamily="18" charset="0"/>
                        </a:rPr>
                        <a:t> on a person</a:t>
                      </a:r>
                      <a:endParaRPr lang="en-CA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0.5 - 3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Tingling sensations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3 - 10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Muscle contractions and 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10 - 40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‘Let-go’ threshold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30 - 75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Respiratory paralysis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100 - 200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Ventricular fibrillation (Death)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200 - 500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Heart clamps tight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1500+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Tissues and organs burn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4" name="Picture 33" descr="http://ravenswoodelectric.com/electricpress/wp-content/uploads/2013/08/danger-diy-281x3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14" y="2073937"/>
            <a:ext cx="4407829" cy="435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242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327" y="562971"/>
            <a:ext cx="2056981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entury Schoolbook" panose="02040604050505020304" pitchFamily="18" charset="0"/>
              </a:rPr>
              <a:t>Example III: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528" y="547583"/>
            <a:ext cx="769733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The human body has an electrical resistance of about 10 k</a:t>
            </a:r>
            <a:r>
              <a:rPr lang="en-CA" sz="2400" dirty="0">
                <a:latin typeface="Symbol" panose="05050102010706020507" pitchFamily="18" charset="2"/>
              </a:rPr>
              <a:t>W.</a:t>
            </a:r>
            <a:r>
              <a:rPr lang="en-CA" sz="2400" dirty="0"/>
              <a:t> </a:t>
            </a:r>
            <a:r>
              <a:rPr lang="en-CA" sz="2000" i="1" dirty="0"/>
              <a:t>(it actually can vary from 1 k</a:t>
            </a:r>
            <a:r>
              <a:rPr lang="en-CA" sz="2000" i="1" dirty="0">
                <a:latin typeface="Symbol" panose="05050102010706020507" pitchFamily="18" charset="2"/>
              </a:rPr>
              <a:t>W</a:t>
            </a:r>
            <a:r>
              <a:rPr lang="en-CA" sz="2000" i="1" dirty="0"/>
              <a:t> – 100 k</a:t>
            </a:r>
            <a:r>
              <a:rPr lang="en-CA" sz="2000" i="1" dirty="0">
                <a:latin typeface="Symbol" panose="05050102010706020507" pitchFamily="18" charset="2"/>
              </a:rPr>
              <a:t>W</a:t>
            </a:r>
            <a:r>
              <a:rPr lang="en-CA" sz="2000" i="1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470" y="1236020"/>
            <a:ext cx="7038310" cy="892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Refer to the given chart to determine the </a:t>
            </a:r>
            <a:r>
              <a:rPr lang="en-CA" sz="2400" i="1" dirty="0"/>
              <a:t>(usual)</a:t>
            </a:r>
            <a:r>
              <a:rPr lang="en-CA" sz="2800" dirty="0"/>
              <a:t> </a:t>
            </a:r>
            <a:r>
              <a:rPr lang="en-CA" sz="2400" dirty="0"/>
              <a:t>effect of touching an uninsulated wire from a 120 V outlet.</a:t>
            </a:r>
            <a:endParaRPr lang="en-CA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3122" y="2109403"/>
            <a:ext cx="165345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 =  ?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0751" y="1697685"/>
            <a:ext cx="191162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 =  120 V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8851" y="1236020"/>
            <a:ext cx="176725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 = 10 k</a:t>
            </a:r>
            <a:r>
              <a:rPr lang="en-CA" sz="2400" dirty="0">
                <a:latin typeface="Symbol" panose="05050102010706020507" pitchFamily="18" charset="2"/>
              </a:rPr>
              <a:t>W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2647" y="1236020"/>
            <a:ext cx="224673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= _______ </a:t>
            </a:r>
            <a:r>
              <a:rPr lang="en-CA" sz="2400" dirty="0">
                <a:latin typeface="Symbol" panose="05050102010706020507" pitchFamily="18" charset="2"/>
              </a:rPr>
              <a:t>W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5881" y="1218511"/>
            <a:ext cx="1143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10 000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47862"/>
              </p:ext>
            </p:extLst>
          </p:nvPr>
        </p:nvGraphicFramePr>
        <p:xfrm>
          <a:off x="1510684" y="2207916"/>
          <a:ext cx="4874830" cy="40024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 Schoolbook" panose="02040604050505020304" pitchFamily="18" charset="0"/>
                        </a:rPr>
                        <a:t>I</a:t>
                      </a:r>
                      <a:r>
                        <a:rPr lang="en-CA" sz="2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 Schoolbook" panose="02040604050505020304" pitchFamily="18" charset="0"/>
                        </a:rPr>
                        <a:t> (mA)</a:t>
                      </a:r>
                      <a:endParaRPr lang="en-CA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 Schoolbook" panose="02040604050505020304" pitchFamily="18" charset="0"/>
                        </a:rPr>
                        <a:t>Effect</a:t>
                      </a:r>
                      <a:r>
                        <a:rPr lang="en-CA" sz="2400" b="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entury Schoolbook" panose="02040604050505020304" pitchFamily="18" charset="0"/>
                        </a:rPr>
                        <a:t> on a person</a:t>
                      </a:r>
                      <a:endParaRPr lang="en-CA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0.5 - 3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Tingling sensations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3 - 10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Muscle contractions and 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10 - 40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‘Let-go’ threshold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30 - 75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Respiratory paralysis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100 - 200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Ventricular fibrillation (Death)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200 - 500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Heart clamps tight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07"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1500+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Tissues and organs burn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151046" y="2824785"/>
            <a:ext cx="306093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  =  R  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1047" y="3390819"/>
            <a:ext cx="172352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120  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53787" y="3384768"/>
            <a:ext cx="177653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10 000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55226" y="3390819"/>
            <a:ext cx="4896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4695" y="4448146"/>
            <a:ext cx="12565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 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35472" y="4446020"/>
            <a:ext cx="12565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0.012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68833" y="4446020"/>
            <a:ext cx="10137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802475" y="3846896"/>
            <a:ext cx="1990867" cy="523220"/>
            <a:chOff x="8954573" y="3879098"/>
            <a:chExt cx="1520254" cy="52322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9064059" y="3966105"/>
              <a:ext cx="1263721" cy="238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954573" y="3879098"/>
              <a:ext cx="1520254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10 000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25945" y="3846896"/>
            <a:ext cx="1520254" cy="523220"/>
            <a:chOff x="8954573" y="3879098"/>
            <a:chExt cx="1520254" cy="52322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9064059" y="3966105"/>
              <a:ext cx="1263721" cy="238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954573" y="3879098"/>
              <a:ext cx="1520254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10 000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44695" y="5053008"/>
            <a:ext cx="12565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  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20963" y="5054882"/>
            <a:ext cx="960448" cy="60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12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61890" y="5065988"/>
            <a:ext cx="10137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mA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993967" y="3723452"/>
            <a:ext cx="647700" cy="485692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ight Arrow 34"/>
          <p:cNvSpPr/>
          <p:nvPr/>
        </p:nvSpPr>
        <p:spPr>
          <a:xfrm flipH="1">
            <a:off x="5893655" y="3709820"/>
            <a:ext cx="647700" cy="485693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3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1" grpId="0"/>
      <p:bldP spid="32" grpId="0"/>
      <p:bldP spid="33" grpId="0"/>
      <p:bldP spid="27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454</Words>
  <Application>Microsoft Office PowerPoint</Application>
  <PresentationFormat>Widescreen</PresentationFormat>
  <Paragraphs>131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Schoolbook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40</cp:revision>
  <dcterms:created xsi:type="dcterms:W3CDTF">2016-03-03T01:39:52Z</dcterms:created>
  <dcterms:modified xsi:type="dcterms:W3CDTF">2017-04-06T01:47:19Z</dcterms:modified>
</cp:coreProperties>
</file>