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0" r:id="rId6"/>
    <p:sldId id="263" r:id="rId7"/>
    <p:sldId id="266" r:id="rId8"/>
    <p:sldId id="268" r:id="rId9"/>
    <p:sldId id="267" r:id="rId10"/>
    <p:sldId id="257" r:id="rId11"/>
    <p:sldId id="265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21" autoAdjust="0"/>
  </p:normalViewPr>
  <p:slideViewPr>
    <p:cSldViewPr snapToGrid="0">
      <p:cViewPr varScale="1">
        <p:scale>
          <a:sx n="66" d="100"/>
          <a:sy n="66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D816-2065-486E-A482-42DBC550C95A}" type="datetimeFigureOut">
              <a:rPr lang="en-CA" smtClean="0"/>
              <a:t>2017-03-16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0D92-CC22-4079-9720-8E4522FA5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924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D816-2065-486E-A482-42DBC550C95A}" type="datetimeFigureOut">
              <a:rPr lang="en-CA" smtClean="0"/>
              <a:t>2017-03-16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0D92-CC22-4079-9720-8E4522FA5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368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D816-2065-486E-A482-42DBC550C95A}" type="datetimeFigureOut">
              <a:rPr lang="en-CA" smtClean="0"/>
              <a:t>2017-03-16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0D92-CC22-4079-9720-8E4522FA5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34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D816-2065-486E-A482-42DBC550C95A}" type="datetimeFigureOut">
              <a:rPr lang="en-CA" smtClean="0"/>
              <a:t>2017-03-16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0D92-CC22-4079-9720-8E4522FA5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737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D816-2065-486E-A482-42DBC550C95A}" type="datetimeFigureOut">
              <a:rPr lang="en-CA" smtClean="0"/>
              <a:t>2017-03-16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0D92-CC22-4079-9720-8E4522FA5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247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D816-2065-486E-A482-42DBC550C95A}" type="datetimeFigureOut">
              <a:rPr lang="en-CA" smtClean="0"/>
              <a:t>2017-03-16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0D92-CC22-4079-9720-8E4522FA5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246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D816-2065-486E-A482-42DBC550C95A}" type="datetimeFigureOut">
              <a:rPr lang="en-CA" smtClean="0"/>
              <a:t>2017-03-16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0D92-CC22-4079-9720-8E4522FA5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438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D816-2065-486E-A482-42DBC550C95A}" type="datetimeFigureOut">
              <a:rPr lang="en-CA" smtClean="0"/>
              <a:t>2017-03-16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0D92-CC22-4079-9720-8E4522FA5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0413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D816-2065-486E-A482-42DBC550C95A}" type="datetimeFigureOut">
              <a:rPr lang="en-CA" smtClean="0"/>
              <a:t>2017-03-16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0D92-CC22-4079-9720-8E4522FA5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233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D816-2065-486E-A482-42DBC550C95A}" type="datetimeFigureOut">
              <a:rPr lang="en-CA" smtClean="0"/>
              <a:t>2017-03-16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0D92-CC22-4079-9720-8E4522FA5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2602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D816-2065-486E-A482-42DBC550C95A}" type="datetimeFigureOut">
              <a:rPr lang="en-CA" smtClean="0"/>
              <a:t>2017-03-16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0D92-CC22-4079-9720-8E4522FA5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079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5D816-2065-486E-A482-42DBC550C95A}" type="datetimeFigureOut">
              <a:rPr lang="en-CA" smtClean="0"/>
              <a:t>2017-03-16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90D92-CC22-4079-9720-8E4522FA5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676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1248" y="846161"/>
            <a:ext cx="462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/>
              <a:t>Dynamic Electricity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42893" y="1581624"/>
            <a:ext cx="6083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/>
              <a:t>Conductance / Resistance / Factors</a:t>
            </a:r>
          </a:p>
        </p:txBody>
      </p:sp>
    </p:spTree>
    <p:extLst>
      <p:ext uri="{BB962C8B-B14F-4D97-AF65-F5344CB8AC3E}">
        <p14:creationId xmlns:p14="http://schemas.microsoft.com/office/powerpoint/2010/main" val="1115351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4525" y="156781"/>
            <a:ext cx="1016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Factors that affect Conductance / Resistance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2360" y="1115481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Material:</a:t>
            </a:r>
            <a:endParaRPr lang="en-CA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11706" y="1090586"/>
            <a:ext cx="652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1)</a:t>
            </a:r>
            <a:endParaRPr lang="en-CA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22360" y="2361865"/>
            <a:ext cx="156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Length:</a:t>
            </a:r>
            <a:endParaRPr lang="en-CA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11706" y="2361865"/>
            <a:ext cx="652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2)</a:t>
            </a:r>
            <a:endParaRPr lang="en-CA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922360" y="3551732"/>
            <a:ext cx="2006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Diameter:</a:t>
            </a:r>
            <a:endParaRPr lang="en-CA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11706" y="3551732"/>
            <a:ext cx="652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3)</a:t>
            </a:r>
            <a:endParaRPr lang="en-CA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16589" y="4778564"/>
            <a:ext cx="2579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Temperature:</a:t>
            </a:r>
            <a:endParaRPr lang="en-CA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11706" y="4755428"/>
            <a:ext cx="652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4)</a:t>
            </a:r>
            <a:endParaRPr lang="en-CA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729552" y="1176123"/>
            <a:ext cx="818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Some materials conduct electricity better than others.</a:t>
            </a:r>
            <a:endParaRPr lang="en-CA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34018" y="1581280"/>
                <a:ext cx="89392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Copper</a:t>
                </a:r>
                <a:r>
                  <a:rPr lang="en-CA" sz="2800" dirty="0"/>
                  <a:t> </a:t>
                </a:r>
                <a14:m>
                  <m:oMath xmlns:m="http://schemas.openxmlformats.org/officeDocument/2006/math">
                    <m:r>
                      <a:rPr lang="en-C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A" sz="2800" dirty="0"/>
                  <a:t> Very </a:t>
                </a:r>
                <a:r>
                  <a:rPr lang="en-CA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good</a:t>
                </a:r>
                <a:r>
                  <a:rPr lang="en-CA" sz="2800" dirty="0"/>
                  <a:t> conductor</a:t>
                </a:r>
                <a:r>
                  <a:rPr lang="en-CA" sz="2400" dirty="0"/>
                  <a:t> </a:t>
                </a:r>
                <a14:m>
                  <m:oMath xmlns:m="http://schemas.openxmlformats.org/officeDocument/2006/math">
                    <m:r>
                      <a:rPr lang="en-C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A" sz="2800" dirty="0"/>
                  <a:t> </a:t>
                </a:r>
                <a:r>
                  <a:rPr lang="en-CA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Low</a:t>
                </a:r>
                <a:r>
                  <a:rPr lang="en-CA" sz="2800" dirty="0"/>
                  <a:t> </a:t>
                </a:r>
                <a:r>
                  <a:rPr lang="en-CA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electrical resistance</a:t>
                </a:r>
                <a:endParaRPr lang="en-CA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18" y="1581280"/>
                <a:ext cx="8939283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431" t="-11628" b="-3953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81701" y="2420941"/>
                <a:ext cx="85798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Shorter wire</a:t>
                </a:r>
                <a:r>
                  <a:rPr lang="en-CA" sz="2800" dirty="0"/>
                  <a:t> </a:t>
                </a:r>
                <a14:m>
                  <m:oMath xmlns:m="http://schemas.openxmlformats.org/officeDocument/2006/math">
                    <m:r>
                      <a:rPr lang="en-C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A" sz="2800" dirty="0"/>
                  <a:t> </a:t>
                </a:r>
                <a:r>
                  <a:rPr lang="en-CA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Better </a:t>
                </a:r>
                <a:r>
                  <a:rPr lang="en-CA" sz="2800" dirty="0"/>
                  <a:t>conductor</a:t>
                </a:r>
                <a:r>
                  <a:rPr lang="en-CA" sz="2400" dirty="0"/>
                  <a:t> </a:t>
                </a:r>
                <a14:m>
                  <m:oMath xmlns:m="http://schemas.openxmlformats.org/officeDocument/2006/math">
                    <m:r>
                      <a:rPr lang="en-C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A" sz="2800" dirty="0"/>
                  <a:t> </a:t>
                </a:r>
                <a:r>
                  <a:rPr lang="en-CA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Lower</a:t>
                </a:r>
                <a:r>
                  <a:rPr lang="en-CA" sz="2800" dirty="0"/>
                  <a:t> </a:t>
                </a:r>
                <a:r>
                  <a:rPr lang="en-CA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resistance</a:t>
                </a:r>
                <a:endParaRPr lang="en-CA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701" y="2420941"/>
                <a:ext cx="8579891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564" t="-11628" b="-3953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38816" y="3613287"/>
                <a:ext cx="85798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Larger diameter</a:t>
                </a:r>
                <a:r>
                  <a:rPr lang="en-CA" sz="2800" dirty="0"/>
                  <a:t> </a:t>
                </a:r>
                <a14:m>
                  <m:oMath xmlns:m="http://schemas.openxmlformats.org/officeDocument/2006/math">
                    <m:r>
                      <a:rPr lang="en-C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A" sz="2800" dirty="0"/>
                  <a:t> </a:t>
                </a:r>
                <a:r>
                  <a:rPr lang="en-CA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Better </a:t>
                </a:r>
                <a:r>
                  <a:rPr lang="en-CA" sz="2800" dirty="0"/>
                  <a:t>conductor</a:t>
                </a:r>
                <a:r>
                  <a:rPr lang="en-CA" sz="2400" dirty="0"/>
                  <a:t> </a:t>
                </a:r>
                <a14:m>
                  <m:oMath xmlns:m="http://schemas.openxmlformats.org/officeDocument/2006/math">
                    <m:r>
                      <a:rPr lang="en-C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A" sz="2800" dirty="0"/>
                  <a:t> </a:t>
                </a:r>
                <a:r>
                  <a:rPr lang="en-CA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Lower</a:t>
                </a:r>
                <a:r>
                  <a:rPr lang="en-CA" sz="2800" dirty="0"/>
                  <a:t> </a:t>
                </a:r>
                <a:r>
                  <a:rPr lang="en-CA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resistance</a:t>
                </a:r>
                <a:endParaRPr lang="en-CA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816" y="3613287"/>
                <a:ext cx="8579891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491" t="-12791" b="-3837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636292" y="2862384"/>
            <a:ext cx="4831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(Less distance for electrons to travel)</a:t>
            </a:r>
            <a:endParaRPr lang="en-CA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938816" y="4059099"/>
            <a:ext cx="587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(More room for electrons to travel through)</a:t>
            </a:r>
            <a:endParaRPr lang="en-CA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140122" y="4825855"/>
                <a:ext cx="8759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Lower temperature</a:t>
                </a:r>
                <a:r>
                  <a:rPr lang="en-CA" sz="2800" dirty="0"/>
                  <a:t> </a:t>
                </a:r>
                <a14:m>
                  <m:oMath xmlns:m="http://schemas.openxmlformats.org/officeDocument/2006/math">
                    <m:r>
                      <a:rPr lang="en-C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A" sz="2800" dirty="0"/>
                  <a:t> </a:t>
                </a:r>
                <a:r>
                  <a:rPr lang="en-CA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Better </a:t>
                </a:r>
                <a:r>
                  <a:rPr lang="en-CA" sz="2800" dirty="0"/>
                  <a:t>conductor</a:t>
                </a:r>
                <a:r>
                  <a:rPr lang="en-CA" sz="2400" dirty="0"/>
                  <a:t> </a:t>
                </a:r>
                <a14:m>
                  <m:oMath xmlns:m="http://schemas.openxmlformats.org/officeDocument/2006/math">
                    <m:r>
                      <a:rPr lang="en-C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A" sz="2800" dirty="0"/>
                  <a:t> </a:t>
                </a:r>
                <a:r>
                  <a:rPr lang="en-CA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Lower</a:t>
                </a:r>
                <a:r>
                  <a:rPr lang="en-CA" sz="2800" dirty="0"/>
                  <a:t> </a:t>
                </a:r>
                <a:r>
                  <a:rPr lang="en-CA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resistance</a:t>
                </a:r>
                <a:endParaRPr lang="en-CA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122" y="4825855"/>
                <a:ext cx="8759590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1461" t="-12941" r="-1601" b="-4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140122" y="5210112"/>
            <a:ext cx="6557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(Atoms more structured; less random motion)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59753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3-ec.buzzfed.com/static/2014-02/enhanced/webdr06/16/2/anigif_enhanced-17831-1392535348-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6" y="0"/>
            <a:ext cx="12202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weetwaterreporter.com/sites/default/files/field/image/santa-claus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071" y="1915527"/>
            <a:ext cx="4934808" cy="48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7921" y="279610"/>
            <a:ext cx="698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makes a good conductor?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29071" y="164107"/>
            <a:ext cx="4042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Think of </a:t>
            </a:r>
            <a:r>
              <a:rPr lang="en-CA" sz="48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Santa!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7199" y="925941"/>
            <a:ext cx="2071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36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Short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7199" y="1592362"/>
            <a:ext cx="4708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36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Large diameter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7200" y="2258783"/>
            <a:ext cx="3712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36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Likes the cold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7200" y="2925204"/>
            <a:ext cx="5650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36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Gold belt buckle</a:t>
            </a:r>
          </a:p>
        </p:txBody>
      </p:sp>
    </p:spTree>
    <p:extLst>
      <p:ext uri="{BB962C8B-B14F-4D97-AF65-F5344CB8AC3E}">
        <p14:creationId xmlns:p14="http://schemas.microsoft.com/office/powerpoint/2010/main" val="56762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jokideo.com/wp-content/uploads/meme/2014/04/Funny-cartoon---Join-the-resist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745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66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0878" y="1527215"/>
            <a:ext cx="2634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Conductance: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6103" y="1588770"/>
            <a:ext cx="7422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A measure of the ability to carry electric charge.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69745" y="2350966"/>
                <a:ext cx="58139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800" dirty="0"/>
                  <a:t>High conductance</a:t>
                </a:r>
                <a:r>
                  <a:rPr lang="en-CA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A" sz="2800" dirty="0"/>
                  <a:t> G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ood</m:t>
                    </m:r>
                    <m:r>
                      <a:rPr lang="en-CA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conductor</m:t>
                    </m:r>
                  </m:oMath>
                </a14:m>
                <a:endParaRPr lang="en-CA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745" y="2350966"/>
                <a:ext cx="5813945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2204" t="-11765" b="-341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76317" y="3596507"/>
                <a:ext cx="61073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800" dirty="0"/>
                  <a:t>Low conductance </a:t>
                </a:r>
                <a14:m>
                  <m:oMath xmlns:m="http://schemas.openxmlformats.org/officeDocument/2006/math">
                    <m:r>
                      <a:rPr lang="en-CA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A" sz="2800" dirty="0"/>
                  <a:t> Poor conductor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317" y="3596507"/>
                <a:ext cx="6107373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24223" y="2812154"/>
                <a:ext cx="57538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A" sz="2800" dirty="0"/>
                  <a:t> Easy for electricity to travel through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223" y="2812154"/>
                <a:ext cx="5753819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0465" r="-953" b="-325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210324" y="463715"/>
            <a:ext cx="3848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Conductance</a:t>
            </a:r>
            <a:endParaRPr lang="en-CA" sz="320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4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41868"/>
            <a:ext cx="3848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Resistance</a:t>
            </a:r>
            <a:endParaRPr lang="en-CA" sz="360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9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edqueencoder.com/wp-content/uploads/2014/04/locut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37576" cy="693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1111309"/>
            <a:ext cx="3848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is futile …</a:t>
            </a:r>
            <a:endParaRPr lang="en-CA" sz="360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1868"/>
            <a:ext cx="3848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Resistance</a:t>
            </a:r>
            <a:endParaRPr lang="en-CA" sz="360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32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9584" y="1172864"/>
            <a:ext cx="2163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Resistance: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7859" y="1234419"/>
            <a:ext cx="821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A measure of the opposition to the flow of electricity.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70752" y="1904409"/>
                <a:ext cx="54181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800" dirty="0"/>
                  <a:t>High r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esistance</m:t>
                    </m:r>
                    <m:r>
                      <a:rPr lang="en-CA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A" sz="2800" dirty="0"/>
                  <a:t> 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oor</m:t>
                    </m:r>
                    <m:r>
                      <a:rPr lang="en-CA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conductor</m:t>
                    </m:r>
                  </m:oMath>
                </a14:m>
                <a:endParaRPr lang="en-CA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752" y="1904409"/>
                <a:ext cx="5418161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2365" t="-10465" b="-325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77326" y="2950372"/>
                <a:ext cx="59572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800" dirty="0"/>
                  <a:t>Low r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esistance</m:t>
                    </m:r>
                    <m:r>
                      <a:rPr lang="en-CA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A" sz="2800" dirty="0"/>
                  <a:t> Good conductor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326" y="2950372"/>
                <a:ext cx="5957248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24980" y="2312789"/>
                <a:ext cx="58222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A" sz="2800" dirty="0"/>
                  <a:t> Hard for electricity to travel through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980" y="2312789"/>
                <a:ext cx="5822235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0465" r="-838" b="-325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989584" y="3734725"/>
            <a:ext cx="6490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Symbol for Resistance (used in formulas):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4574" y="3611614"/>
            <a:ext cx="641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0626" y="4432415"/>
            <a:ext cx="5231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Unit (resistance is measured in …):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41697" y="4381055"/>
            <a:ext cx="1634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Ohms 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41868"/>
            <a:ext cx="3848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Resistance</a:t>
            </a:r>
            <a:endParaRPr lang="en-CA" sz="360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76020" y="4257945"/>
                <a:ext cx="26340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Symbol: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endParaRPr lang="en-CA" sz="2800" dirty="0">
                  <a:latin typeface="Symbol" panose="05050102010706020507" pitchFamily="18" charset="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020" y="4257945"/>
                <a:ext cx="2634016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3704" b="-102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8510954" y="5205047"/>
            <a:ext cx="2841674" cy="647113"/>
            <a:chOff x="8046720" y="5641145"/>
            <a:chExt cx="2841674" cy="647113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8046720" y="5641145"/>
              <a:ext cx="2841674" cy="647113"/>
            </a:xfrm>
            <a:prstGeom prst="wedgeRoundRectCallout">
              <a:avLst>
                <a:gd name="adj1" fmla="val -21207"/>
                <a:gd name="adj2" fmla="val -76829"/>
                <a:gd name="adj3" fmla="val 16667"/>
              </a:avLst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154943" y="5747936"/>
              <a:ext cx="26340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Greek letter Omega</a:t>
              </a:r>
              <a:endParaRPr lang="en-CA" sz="2800" i="1" dirty="0">
                <a:latin typeface="Symbol" panose="05050102010706020507" pitchFamily="18" charset="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615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" grpId="0"/>
      <p:bldP spid="10" grpId="0"/>
      <p:bldP spid="11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http://i.imgur.com/fK7gCUx.jpg?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142" y="452285"/>
            <a:ext cx="2572977" cy="319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3996" y="187036"/>
            <a:ext cx="143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76471" y="1618182"/>
                <a:ext cx="364395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CA" sz="5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CA" sz="5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=270 </m:t>
                    </m:r>
                    <m:r>
                      <m:rPr>
                        <m:sty m:val="p"/>
                      </m:rPr>
                      <a:rPr lang="el-GR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endParaRPr lang="en-CA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471" y="1618182"/>
                <a:ext cx="3643951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9045" t="-18421" b="-388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3007229" y="747301"/>
            <a:ext cx="1828799" cy="968866"/>
            <a:chOff x="3316406" y="572649"/>
            <a:chExt cx="1828799" cy="968866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4435522" y="1034314"/>
              <a:ext cx="300252" cy="50720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3316406" y="572649"/>
              <a:ext cx="1828799" cy="518615"/>
              <a:chOff x="3630304" y="3220872"/>
              <a:chExt cx="1828799" cy="518615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3630304" y="3220872"/>
                <a:ext cx="1828799" cy="51861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725838" y="3249346"/>
                <a:ext cx="16104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</a:t>
                </a:r>
                <a:endParaRPr lang="en-CA" sz="2800" dirty="0">
                  <a:latin typeface="Symbol" panose="05050102010706020507" pitchFamily="18" charset="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5484297" y="774098"/>
            <a:ext cx="1378423" cy="844084"/>
            <a:chOff x="5793474" y="599446"/>
            <a:chExt cx="1378423" cy="844084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6462214" y="1061111"/>
              <a:ext cx="20473" cy="38241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5793474" y="599446"/>
              <a:ext cx="1378423" cy="518615"/>
              <a:chOff x="4080680" y="3220872"/>
              <a:chExt cx="1378423" cy="518615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4080680" y="3220872"/>
                <a:ext cx="1378423" cy="51861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230805" y="3249346"/>
                <a:ext cx="11054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</a:t>
                </a:r>
                <a:endParaRPr lang="en-CA" sz="2800" dirty="0">
                  <a:latin typeface="Symbol" panose="05050102010706020507" pitchFamily="18" charset="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7135676" y="788336"/>
            <a:ext cx="1378423" cy="921198"/>
            <a:chOff x="7444853" y="613684"/>
            <a:chExt cx="1378423" cy="921198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7690512" y="1034314"/>
              <a:ext cx="300252" cy="5005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7444853" y="613684"/>
              <a:ext cx="1378423" cy="518615"/>
              <a:chOff x="4080680" y="3220872"/>
              <a:chExt cx="1378423" cy="518615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4080680" y="3220872"/>
                <a:ext cx="1378423" cy="51861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230805" y="3249346"/>
                <a:ext cx="11054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</a:t>
                </a:r>
                <a:endParaRPr lang="en-CA" sz="2800" dirty="0">
                  <a:latin typeface="Symbol" panose="05050102010706020507" pitchFamily="18" charset="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2655799" y="2674591"/>
            <a:ext cx="5656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Resistance</a:t>
            </a:r>
            <a:r>
              <a:rPr lang="en-CA" sz="3200" dirty="0"/>
              <a:t>  </a:t>
            </a:r>
            <a:r>
              <a:rPr lang="en-CA" sz="2800" dirty="0"/>
              <a:t>equal to  270  </a:t>
            </a:r>
            <a:r>
              <a:rPr lang="en-C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ohms </a:t>
            </a:r>
            <a:endParaRPr lang="en-C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2028" y="4166982"/>
            <a:ext cx="228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Same idea 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61771" y="3890200"/>
                <a:ext cx="40431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14:m>
                  <m:oMath xmlns:m="http://schemas.openxmlformats.org/officeDocument/2006/math">
                    <m:r>
                      <a:rPr lang="en-CA" sz="4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CA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=750</m:t>
                    </m:r>
                  </m:oMath>
                </a14:m>
                <a:r>
                  <a:rPr lang="en-CA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mL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771" y="3890200"/>
                <a:ext cx="4043149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6938" t="-16176" b="-3897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3099355" y="4813530"/>
            <a:ext cx="1897033" cy="891739"/>
            <a:chOff x="3316406" y="4575552"/>
            <a:chExt cx="1897033" cy="891739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4503756" y="4575552"/>
              <a:ext cx="300252" cy="8347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3316406" y="4948676"/>
              <a:ext cx="1897033" cy="518615"/>
              <a:chOff x="3562070" y="3220872"/>
              <a:chExt cx="1897033" cy="518615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3562070" y="3220872"/>
                <a:ext cx="1897033" cy="51861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657604" y="3249346"/>
                <a:ext cx="16786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</a:t>
                </a:r>
                <a:endParaRPr lang="en-CA" sz="2800" dirty="0">
                  <a:latin typeface="Symbol" panose="05050102010706020507" pitchFamily="18" charset="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5484298" y="4827770"/>
            <a:ext cx="1378423" cy="863263"/>
            <a:chOff x="5701349" y="4589792"/>
            <a:chExt cx="1378423" cy="863263"/>
          </a:xfrm>
        </p:grpSpPr>
        <p:cxnSp>
          <p:nvCxnSpPr>
            <p:cNvPr id="33" name="Straight Arrow Connector 32"/>
            <p:cNvCxnSpPr/>
            <p:nvPr/>
          </p:nvCxnSpPr>
          <p:spPr>
            <a:xfrm flipH="1" flipV="1">
              <a:off x="6390560" y="4589792"/>
              <a:ext cx="13648" cy="77951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5701349" y="4934440"/>
              <a:ext cx="1378423" cy="518615"/>
              <a:chOff x="4080680" y="3220872"/>
              <a:chExt cx="1378423" cy="518615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4080680" y="3220872"/>
                <a:ext cx="1378423" cy="51861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230805" y="3249346"/>
                <a:ext cx="11054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</a:t>
                </a:r>
                <a:endParaRPr lang="en-CA" sz="2800" dirty="0">
                  <a:latin typeface="Symbol" panose="05050102010706020507" pitchFamily="18" charset="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7323335" y="4827768"/>
            <a:ext cx="1378423" cy="877501"/>
            <a:chOff x="7540386" y="4589790"/>
            <a:chExt cx="1378423" cy="877501"/>
          </a:xfrm>
        </p:grpSpPr>
        <p:cxnSp>
          <p:nvCxnSpPr>
            <p:cNvPr id="37" name="Straight Arrow Connector 36"/>
            <p:cNvCxnSpPr/>
            <p:nvPr/>
          </p:nvCxnSpPr>
          <p:spPr>
            <a:xfrm flipH="1" flipV="1">
              <a:off x="7690511" y="4589790"/>
              <a:ext cx="395786" cy="77951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/>
            <p:cNvGrpSpPr/>
            <p:nvPr/>
          </p:nvGrpSpPr>
          <p:grpSpPr>
            <a:xfrm>
              <a:off x="7540386" y="4948676"/>
              <a:ext cx="1378423" cy="518615"/>
              <a:chOff x="4080680" y="3220872"/>
              <a:chExt cx="1378423" cy="518615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4080680" y="3220872"/>
                <a:ext cx="1378423" cy="51861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230805" y="3249346"/>
                <a:ext cx="11054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</a:t>
                </a:r>
                <a:endParaRPr lang="en-CA" sz="2800" dirty="0">
                  <a:latin typeface="Symbol" panose="05050102010706020507" pitchFamily="18" charset="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6" name="Rounded Rectangle 45"/>
          <p:cNvSpPr/>
          <p:nvPr/>
        </p:nvSpPr>
        <p:spPr>
          <a:xfrm>
            <a:off x="2239225" y="461255"/>
            <a:ext cx="6924247" cy="30843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875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6" grpId="0"/>
      <p:bldP spid="27" grpId="0"/>
      <p:bldP spid="28" grpId="0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8173" y="581525"/>
            <a:ext cx="9935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sz="2800" dirty="0"/>
              <a:t>A Resistor </a:t>
            </a:r>
            <a:r>
              <a:rPr lang="en-CA" sz="2800" i="1" dirty="0"/>
              <a:t>(in an electric circuit)</a:t>
            </a:r>
            <a:r>
              <a:rPr lang="en-CA" sz="2800" dirty="0"/>
              <a:t> is a component that limits the flow of electric charge (electrons).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1710" y="1825865"/>
            <a:ext cx="1795178" cy="526611"/>
            <a:chOff x="2520661" y="1280159"/>
            <a:chExt cx="7135260" cy="143490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520661" y="1966090"/>
              <a:ext cx="145965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3853953" y="1280161"/>
              <a:ext cx="478894" cy="72917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4332849" y="1280160"/>
              <a:ext cx="717454" cy="143490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5720861" y="1280159"/>
              <a:ext cx="717454" cy="143490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7132321" y="1280159"/>
              <a:ext cx="717454" cy="143490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6438315" y="1280159"/>
              <a:ext cx="717454" cy="143490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5026855" y="1280159"/>
              <a:ext cx="717454" cy="143490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7849774" y="1966090"/>
              <a:ext cx="457687" cy="74897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8202305" y="1966090"/>
              <a:ext cx="1453616" cy="250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078173" y="1825865"/>
            <a:ext cx="4812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sz="2800" dirty="0"/>
              <a:t>Schematic symbol for a resistor: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8173" y="3008164"/>
            <a:ext cx="166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sz="2800" dirty="0"/>
              <a:t>Resistors:</a:t>
            </a:r>
          </a:p>
        </p:txBody>
      </p:sp>
      <p:pic>
        <p:nvPicPr>
          <p:cNvPr id="1028" name="Picture 4" descr="http://p.globalsources.com/IMAGES/PDT/B8817589701/Fusible-Metal-Film-Resis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49085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t/circuit-board-resistors-leds-251057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422" y="2828227"/>
            <a:ext cx="4186860" cy="279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09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449" y="281303"/>
            <a:ext cx="9979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/>
              <a:t>The higher the resistance value, the less electric current there is flowing through the circuit. 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777618" y="2812820"/>
            <a:ext cx="3664669" cy="2749602"/>
            <a:chOff x="1187450" y="2835275"/>
            <a:chExt cx="3664669" cy="2749602"/>
          </a:xfrm>
        </p:grpSpPr>
        <p:grpSp>
          <p:nvGrpSpPr>
            <p:cNvPr id="4" name="Group 3"/>
            <p:cNvGrpSpPr/>
            <p:nvPr/>
          </p:nvGrpSpPr>
          <p:grpSpPr>
            <a:xfrm rot="5400000">
              <a:off x="3344084" y="4076841"/>
              <a:ext cx="2489459" cy="526611"/>
              <a:chOff x="904464" y="1280159"/>
              <a:chExt cx="9894807" cy="1434907"/>
            </a:xfrm>
          </p:grpSpPr>
          <p:cxnSp>
            <p:nvCxnSpPr>
              <p:cNvPr id="5" name="Straight Connector 4"/>
              <p:cNvCxnSpPr/>
              <p:nvPr/>
            </p:nvCxnSpPr>
            <p:spPr>
              <a:xfrm rot="16200000">
                <a:off x="2441139" y="429414"/>
                <a:ext cx="2501" cy="307585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V="1">
                <a:off x="3853953" y="1280161"/>
                <a:ext cx="478894" cy="72917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H="1" flipV="1">
                <a:off x="4332849" y="1280160"/>
                <a:ext cx="717454" cy="143490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 flipV="1">
                <a:off x="5720861" y="1280159"/>
                <a:ext cx="717454" cy="143490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 flipV="1">
                <a:off x="7132321" y="1280159"/>
                <a:ext cx="717454" cy="143490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6438315" y="1280159"/>
                <a:ext cx="717454" cy="143490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5026855" y="1280159"/>
                <a:ext cx="717454" cy="143490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7849774" y="1966090"/>
                <a:ext cx="457687" cy="74897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6200000">
                <a:off x="9500783" y="670102"/>
                <a:ext cx="8" cy="259696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>
              <a:off x="1744394" y="5584874"/>
              <a:ext cx="2855071" cy="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744394" y="3114285"/>
              <a:ext cx="2855071" cy="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784253" y="3095417"/>
              <a:ext cx="0" cy="112741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784253" y="4487692"/>
              <a:ext cx="0" cy="10971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555750" y="4487692"/>
              <a:ext cx="44926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187450" y="4221954"/>
              <a:ext cx="1146175" cy="44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2905949" y="2835275"/>
              <a:ext cx="499430" cy="332098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503364" y="2847153"/>
            <a:ext cx="3664669" cy="2749602"/>
            <a:chOff x="1187450" y="2835275"/>
            <a:chExt cx="3664669" cy="2749602"/>
          </a:xfrm>
        </p:grpSpPr>
        <p:grpSp>
          <p:nvGrpSpPr>
            <p:cNvPr id="57" name="Group 56"/>
            <p:cNvGrpSpPr/>
            <p:nvPr/>
          </p:nvGrpSpPr>
          <p:grpSpPr>
            <a:xfrm rot="5400000">
              <a:off x="3344084" y="4076841"/>
              <a:ext cx="2489459" cy="526611"/>
              <a:chOff x="904464" y="1280159"/>
              <a:chExt cx="9894807" cy="1434907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rot="16200000">
                <a:off x="2441139" y="429414"/>
                <a:ext cx="2501" cy="307585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3853953" y="1280161"/>
                <a:ext cx="478894" cy="72917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 flipV="1">
                <a:off x="4332849" y="1280160"/>
                <a:ext cx="717454" cy="143490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 flipV="1">
                <a:off x="5720861" y="1280159"/>
                <a:ext cx="717454" cy="143490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 flipV="1">
                <a:off x="7132321" y="1280159"/>
                <a:ext cx="717454" cy="143490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>
                <a:off x="6438315" y="1280159"/>
                <a:ext cx="717454" cy="143490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5026855" y="1280159"/>
                <a:ext cx="717454" cy="143490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V="1">
                <a:off x="7849774" y="1966090"/>
                <a:ext cx="457687" cy="74897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6200000">
                <a:off x="9500783" y="670102"/>
                <a:ext cx="8" cy="259696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/>
            <p:nvPr/>
          </p:nvCxnSpPr>
          <p:spPr>
            <a:xfrm>
              <a:off x="1744394" y="5584874"/>
              <a:ext cx="2855071" cy="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744394" y="3114285"/>
              <a:ext cx="2855071" cy="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784253" y="3095417"/>
              <a:ext cx="0" cy="112741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784253" y="4487692"/>
              <a:ext cx="0" cy="10971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555750" y="4487692"/>
              <a:ext cx="44926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187450" y="4221954"/>
              <a:ext cx="1146175" cy="44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2905949" y="2835275"/>
              <a:ext cx="499430" cy="332098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4456708" y="3568368"/>
            <a:ext cx="1590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Lower</a:t>
            </a:r>
          </a:p>
          <a:p>
            <a:r>
              <a:rPr lang="en-CA" sz="3200" dirty="0"/>
              <a:t>Resistor</a:t>
            </a:r>
          </a:p>
          <a:p>
            <a:r>
              <a:rPr lang="en-CA" sz="3200" dirty="0"/>
              <a:t>Value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0195625" y="3568368"/>
            <a:ext cx="1590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Higher</a:t>
            </a:r>
          </a:p>
          <a:p>
            <a:r>
              <a:rPr lang="en-CA" sz="3200" dirty="0"/>
              <a:t>Resistor</a:t>
            </a:r>
          </a:p>
          <a:p>
            <a:r>
              <a:rPr lang="en-CA" sz="3200" dirty="0"/>
              <a:t>Value</a:t>
            </a:r>
          </a:p>
        </p:txBody>
      </p:sp>
      <p:pic>
        <p:nvPicPr>
          <p:cNvPr id="3074" name="Picture 2" descr="http://iconizer.net/files/Impressions_General_Icons/orig/bul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793" y="1004501"/>
            <a:ext cx="1683823" cy="168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iconizer.net/files/Impressions_General_Icons/orig/bul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666" y="1049188"/>
            <a:ext cx="1683823" cy="168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25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ctarine.co.za/wp-content/uploads/2012/10/Light-bulb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920" y="1453532"/>
            <a:ext cx="1267823" cy="175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clker.com/cliparts/T/j/L/4/b/l/light-bulb-55-li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874" y="1740677"/>
            <a:ext cx="903937" cy="142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777618" y="2812820"/>
            <a:ext cx="3664669" cy="2749602"/>
            <a:chOff x="1187450" y="2835275"/>
            <a:chExt cx="3664669" cy="2749602"/>
          </a:xfrm>
        </p:grpSpPr>
        <p:grpSp>
          <p:nvGrpSpPr>
            <p:cNvPr id="4" name="Group 3"/>
            <p:cNvGrpSpPr/>
            <p:nvPr/>
          </p:nvGrpSpPr>
          <p:grpSpPr>
            <a:xfrm rot="5400000">
              <a:off x="3344084" y="4076841"/>
              <a:ext cx="2489459" cy="526611"/>
              <a:chOff x="904464" y="1280159"/>
              <a:chExt cx="9894807" cy="1434907"/>
            </a:xfrm>
          </p:grpSpPr>
          <p:cxnSp>
            <p:nvCxnSpPr>
              <p:cNvPr id="5" name="Straight Connector 4"/>
              <p:cNvCxnSpPr/>
              <p:nvPr/>
            </p:nvCxnSpPr>
            <p:spPr>
              <a:xfrm rot="16200000">
                <a:off x="2441139" y="429414"/>
                <a:ext cx="2501" cy="307585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V="1">
                <a:off x="3853953" y="1280161"/>
                <a:ext cx="478894" cy="72917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H="1" flipV="1">
                <a:off x="4332849" y="1280160"/>
                <a:ext cx="717454" cy="143490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 flipV="1">
                <a:off x="5720861" y="1280159"/>
                <a:ext cx="717454" cy="143490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 flipV="1">
                <a:off x="7132321" y="1280159"/>
                <a:ext cx="717454" cy="143490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6438315" y="1280159"/>
                <a:ext cx="717454" cy="143490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5026855" y="1280159"/>
                <a:ext cx="717454" cy="143490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7849774" y="1966090"/>
                <a:ext cx="457687" cy="74897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6200000">
                <a:off x="9500783" y="670102"/>
                <a:ext cx="8" cy="259696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>
              <a:off x="1744394" y="5584874"/>
              <a:ext cx="2855071" cy="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744394" y="3114285"/>
              <a:ext cx="2855071" cy="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784253" y="3095417"/>
              <a:ext cx="0" cy="112741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784253" y="4487692"/>
              <a:ext cx="0" cy="10971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555750" y="4487692"/>
              <a:ext cx="44926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187450" y="4221954"/>
              <a:ext cx="1146175" cy="44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2905949" y="2835275"/>
              <a:ext cx="499430" cy="332098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503364" y="2847153"/>
            <a:ext cx="3664669" cy="2749602"/>
            <a:chOff x="1187450" y="2835275"/>
            <a:chExt cx="3664669" cy="2749602"/>
          </a:xfrm>
        </p:grpSpPr>
        <p:grpSp>
          <p:nvGrpSpPr>
            <p:cNvPr id="57" name="Group 56"/>
            <p:cNvGrpSpPr/>
            <p:nvPr/>
          </p:nvGrpSpPr>
          <p:grpSpPr>
            <a:xfrm rot="5400000">
              <a:off x="3344084" y="4076841"/>
              <a:ext cx="2489459" cy="526611"/>
              <a:chOff x="904464" y="1280159"/>
              <a:chExt cx="9894807" cy="1434907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rot="16200000">
                <a:off x="2441139" y="429414"/>
                <a:ext cx="2501" cy="307585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3853953" y="1280161"/>
                <a:ext cx="478894" cy="72917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 flipV="1">
                <a:off x="4332849" y="1280160"/>
                <a:ext cx="717454" cy="143490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 flipV="1">
                <a:off x="5720861" y="1280159"/>
                <a:ext cx="717454" cy="143490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 flipV="1">
                <a:off x="7132321" y="1280159"/>
                <a:ext cx="717454" cy="143490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>
                <a:off x="6438315" y="1280159"/>
                <a:ext cx="717454" cy="143490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5026855" y="1280159"/>
                <a:ext cx="717454" cy="143490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V="1">
                <a:off x="7849774" y="1966090"/>
                <a:ext cx="457687" cy="74897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6200000">
                <a:off x="9500783" y="670102"/>
                <a:ext cx="8" cy="259696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/>
            <p:nvPr/>
          </p:nvCxnSpPr>
          <p:spPr>
            <a:xfrm>
              <a:off x="1744394" y="5584874"/>
              <a:ext cx="2855071" cy="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744394" y="3114285"/>
              <a:ext cx="2855071" cy="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784253" y="3095417"/>
              <a:ext cx="0" cy="112741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784253" y="4487692"/>
              <a:ext cx="0" cy="10971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555750" y="4487692"/>
              <a:ext cx="44926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187450" y="4221954"/>
              <a:ext cx="1146175" cy="44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2905949" y="2835275"/>
              <a:ext cx="499430" cy="332098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4456708" y="3568368"/>
            <a:ext cx="1590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Lower</a:t>
            </a:r>
          </a:p>
          <a:p>
            <a:r>
              <a:rPr lang="en-CA" sz="3200" dirty="0"/>
              <a:t>Resistor</a:t>
            </a:r>
          </a:p>
          <a:p>
            <a:r>
              <a:rPr lang="en-CA" sz="3200" dirty="0"/>
              <a:t>Value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0195625" y="3568368"/>
            <a:ext cx="1590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Higher</a:t>
            </a:r>
          </a:p>
          <a:p>
            <a:r>
              <a:rPr lang="en-CA" sz="3200" dirty="0"/>
              <a:t>Resistor</a:t>
            </a:r>
          </a:p>
          <a:p>
            <a:r>
              <a:rPr lang="en-CA" sz="3200" dirty="0"/>
              <a:t>Value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30449" y="281303"/>
            <a:ext cx="9979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/>
              <a:t>The higher the resistance value, the less electric current there is flowing through the circuit.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2250693" y="1142506"/>
                <a:ext cx="7649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800" dirty="0"/>
                  <a:t>Lower resistance </a:t>
                </a:r>
                <a14:m>
                  <m:oMath xmlns:m="http://schemas.openxmlformats.org/officeDocument/2006/math">
                    <m:r>
                      <a:rPr lang="en-C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CA" sz="2800" dirty="0"/>
                  <a:t> more current </a:t>
                </a:r>
                <a14:m>
                  <m:oMath xmlns:m="http://schemas.openxmlformats.org/officeDocument/2006/math">
                    <m:r>
                      <a:rPr lang="en-CA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CA" sz="2800" dirty="0"/>
                  <a:t> brighter light</a:t>
                </a:r>
                <a:r>
                  <a:rPr lang="en-CA" sz="2800" dirty="0"/>
                  <a:t>.</a:t>
                </a: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693" y="1142506"/>
                <a:ext cx="7649732" cy="523220"/>
              </a:xfrm>
              <a:prstGeom prst="rect">
                <a:avLst/>
              </a:prstGeom>
              <a:blipFill>
                <a:blip r:embed="rId4"/>
                <a:stretch>
                  <a:fillRect l="-1594" t="-10465" b="-325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05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314</Words>
  <Application>Microsoft Office PowerPoint</Application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</dc:creator>
  <cp:lastModifiedBy>Graham</cp:lastModifiedBy>
  <cp:revision>47</cp:revision>
  <dcterms:created xsi:type="dcterms:W3CDTF">2016-03-02T12:52:37Z</dcterms:created>
  <dcterms:modified xsi:type="dcterms:W3CDTF">2017-03-17T02:59:55Z</dcterms:modified>
</cp:coreProperties>
</file>