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7" r:id="rId2"/>
    <p:sldId id="274" r:id="rId3"/>
    <p:sldId id="269" r:id="rId4"/>
    <p:sldId id="265" r:id="rId5"/>
    <p:sldId id="268" r:id="rId6"/>
    <p:sldId id="270" r:id="rId7"/>
    <p:sldId id="271" r:id="rId8"/>
    <p:sldId id="272" r:id="rId9"/>
    <p:sldId id="27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F3ECFF-0AAF-469A-B4D1-B81F40A923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7F971-2E61-4DD4-A5CA-F9B7F4C25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49212-5B83-4861-A018-23DBA9330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45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1DF426-24B4-4627-B595-1874F1DB1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30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1A57B7-5821-4DAE-B121-1EDE80266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6376A-3901-4254-BB45-794A95884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3A56A-C967-4BA1-AD91-BDDA3B3CC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26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4035C-0FF1-4F49-9995-41D6B3228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51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F0E6F-A657-41A7-92CD-D1F7E1319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7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19A15-6B56-405E-8BF9-98119543F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44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5FC9-EE25-4E88-B842-18F2E047A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67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EC5B-484B-4CAD-8C5E-7C2BEB84F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14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99F08-7D74-473E-B56F-5216024CD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64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B5FA6-938D-4B0F-92B1-9830ACD0F1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4000" b="1" u="sng">
                <a:solidFill>
                  <a:schemeClr val="tx1"/>
                </a:solidFill>
              </a:rPr>
              <a:t>Volume vs. Temperature of a Gas</a:t>
            </a:r>
            <a:endParaRPr lang="en-CA" altLang="en-US" sz="4000" b="1" u="sng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0"/>
            <a:ext cx="8839200" cy="46418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CA" altLang="en-US" sz="2800" u="sng" dirty="0"/>
              <a:t>Problem</a:t>
            </a:r>
            <a:r>
              <a:rPr lang="en-CA" altLang="en-US" dirty="0"/>
              <a:t>:	</a:t>
            </a:r>
            <a:r>
              <a:rPr lang="en-CA" altLang="en-US" sz="2400" dirty="0"/>
              <a:t>What is the relationship between the </a:t>
            </a:r>
            <a:r>
              <a:rPr lang="fr-CA" altLang="en-US" sz="2400" dirty="0"/>
              <a:t>volume</a:t>
            </a:r>
            <a:r>
              <a:rPr lang="en-CA" altLang="en-US" sz="2400" dirty="0"/>
              <a:t> and 		</a:t>
            </a:r>
            <a:r>
              <a:rPr lang="fr-CA" altLang="en-US" sz="2400" dirty="0"/>
              <a:t>	</a:t>
            </a:r>
            <a:r>
              <a:rPr lang="fr-CA" altLang="en-US" sz="2400" dirty="0" err="1"/>
              <a:t>temperature</a:t>
            </a:r>
            <a:r>
              <a:rPr lang="en-CA" altLang="en-US" sz="2400" dirty="0"/>
              <a:t> of a gas?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CA" altLang="en-US" sz="2800" u="sng" dirty="0"/>
              <a:t>Hypothesis</a:t>
            </a:r>
            <a:r>
              <a:rPr lang="en-CA" altLang="en-US" dirty="0"/>
              <a:t>:	</a:t>
            </a:r>
            <a:r>
              <a:rPr lang="en-CA" altLang="en-US" sz="2400" dirty="0"/>
              <a:t>As the temperature of a gas increases its’ volume 			___________ because …</a:t>
            </a:r>
            <a:r>
              <a:rPr lang="en-CA" altLang="en-US" sz="2800" dirty="0"/>
              <a:t> </a:t>
            </a:r>
            <a:endParaRPr lang="fr-CA" altLang="en-US" sz="2800" dirty="0">
              <a:solidFill>
                <a:srgbClr val="FF66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fr-CA" altLang="en-US" sz="2800" u="sng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CA" altLang="en-US" sz="2800" u="sng" dirty="0"/>
              <a:t>No procedure</a:t>
            </a:r>
            <a:endParaRPr lang="en-CA" alt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fr-CA" altLang="en-US" sz="2800" u="sng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CA" altLang="en-US" sz="2800" u="sng" dirty="0"/>
              <a:t>No Diagram</a:t>
            </a:r>
            <a:endParaRPr lang="en-US" altLang="en-US" sz="2400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chemeClr val="tx1"/>
                </a:solidFill>
              </a:rPr>
              <a:t>Which</a:t>
            </a:r>
            <a:r>
              <a:rPr lang="en-US" altLang="en-US" sz="3600" b="1"/>
              <a:t> </a:t>
            </a:r>
            <a:r>
              <a:rPr lang="en-US" altLang="en-US" sz="3600" b="1">
                <a:solidFill>
                  <a:schemeClr val="tx1"/>
                </a:solidFill>
              </a:rPr>
              <a:t>of the following expressions best describes Charles’ Law?</a:t>
            </a:r>
            <a:endParaRPr lang="en-CA" altLang="en-US" sz="3600" b="1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  V X T = constant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  V + T = constant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  V </a:t>
            </a:r>
            <a:r>
              <a:rPr lang="en-US" altLang="en-US">
                <a:sym typeface="Symbol" panose="05050102010706020507" pitchFamily="18" charset="2"/>
              </a:rPr>
              <a:t> T = constant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>
                <a:sym typeface="Symbol" panose="05050102010706020507" pitchFamily="18" charset="2"/>
              </a:rPr>
              <a:t>  V – T = constant</a:t>
            </a:r>
            <a:endParaRPr lang="en-CA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612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6000">
                <a:solidFill>
                  <a:srgbClr val="CC0000"/>
                </a:solidFill>
                <a:sym typeface="Symbol" panose="05050102010706020507" pitchFamily="18" charset="2"/>
              </a:rPr>
              <a:t></a:t>
            </a:r>
            <a:endParaRPr lang="en-CA" altLang="en-US" sz="60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62200" y="1219200"/>
            <a:ext cx="4191000" cy="14478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4200" u="sng">
                <a:solidFill>
                  <a:schemeClr val="bg2"/>
                </a:solidFill>
              </a:rPr>
              <a:t>V</a:t>
            </a:r>
            <a:r>
              <a:rPr lang="en-US" altLang="en-US" sz="4200" baseline="-25000">
                <a:solidFill>
                  <a:schemeClr val="bg2"/>
                </a:solidFill>
              </a:rPr>
              <a:t>1</a:t>
            </a:r>
            <a:r>
              <a:rPr lang="en-US" altLang="en-US" sz="4200" baseline="30000">
                <a:solidFill>
                  <a:schemeClr val="bg2"/>
                </a:solidFill>
              </a:rPr>
              <a:t> </a:t>
            </a:r>
            <a:r>
              <a:rPr lang="en-US" altLang="en-US" sz="4200" baseline="-25000">
                <a:solidFill>
                  <a:schemeClr val="bg2"/>
                </a:solidFill>
              </a:rPr>
              <a:t>=</a:t>
            </a:r>
            <a:r>
              <a:rPr lang="en-US" altLang="en-US" sz="4200">
                <a:solidFill>
                  <a:schemeClr val="bg2"/>
                </a:solidFill>
              </a:rPr>
              <a:t>  </a:t>
            </a:r>
            <a:r>
              <a:rPr lang="en-US" altLang="en-US" sz="4200" u="sng">
                <a:solidFill>
                  <a:schemeClr val="bg2"/>
                </a:solidFill>
              </a:rPr>
              <a:t>V</a:t>
            </a:r>
            <a:r>
              <a:rPr lang="en-US" altLang="en-US" sz="4200" baseline="-25000">
                <a:solidFill>
                  <a:schemeClr val="bg2"/>
                </a:solidFill>
              </a:rPr>
              <a:t>2</a:t>
            </a:r>
          </a:p>
          <a:p>
            <a:r>
              <a:rPr lang="en-US" altLang="en-US" sz="4200">
                <a:solidFill>
                  <a:schemeClr val="bg2"/>
                </a:solidFill>
              </a:rPr>
              <a:t>         T</a:t>
            </a:r>
            <a:r>
              <a:rPr lang="en-US" altLang="en-US" sz="4200" baseline="-25000">
                <a:solidFill>
                  <a:schemeClr val="bg2"/>
                </a:solidFill>
              </a:rPr>
              <a:t>1	     </a:t>
            </a:r>
            <a:r>
              <a:rPr lang="en-US" altLang="en-US" sz="4200">
                <a:solidFill>
                  <a:schemeClr val="bg2"/>
                </a:solidFill>
              </a:rPr>
              <a:t>T</a:t>
            </a:r>
            <a:r>
              <a:rPr lang="en-US" altLang="en-US" sz="4200" baseline="-25000">
                <a:solidFill>
                  <a:schemeClr val="bg2"/>
                </a:solidFill>
              </a:rPr>
              <a:t>2</a:t>
            </a:r>
            <a:endParaRPr lang="en-US" altLang="en-US" sz="3400">
              <a:solidFill>
                <a:schemeClr val="bg2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4724400"/>
            <a:ext cx="3854450" cy="946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533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/>
            <a:r>
              <a:rPr lang="en-US" altLang="en-US" sz="2800">
                <a:solidFill>
                  <a:schemeClr val="bg1"/>
                </a:solidFill>
              </a:rPr>
              <a:t>Ch. 2   p. 24   #34-37   </a:t>
            </a:r>
          </a:p>
          <a:p>
            <a:r>
              <a:rPr lang="en-US" altLang="en-US" sz="2800">
                <a:solidFill>
                  <a:schemeClr val="bg1"/>
                </a:solidFill>
              </a:rPr>
              <a:t>                p. 26   # 1-11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71628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     IMPORTANT:	Must use Kelvin temperatures 			when solving gas law problems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2" grpId="0" animBg="1" autoUpdateAnimBg="0"/>
      <p:bldP spid="1229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pPr algn="l"/>
            <a:r>
              <a:rPr lang="fr-CA" altLang="en-US" sz="2800" b="1">
                <a:solidFill>
                  <a:schemeClr val="tx1"/>
                </a:solidFill>
              </a:rPr>
              <a:t> </a:t>
            </a:r>
            <a:r>
              <a:rPr lang="fr-CA" altLang="en-US" sz="2800">
                <a:solidFill>
                  <a:schemeClr val="tx1"/>
                </a:solidFill>
              </a:rPr>
              <a:t>Table 1: </a:t>
            </a:r>
            <a:r>
              <a:rPr lang="fr-CA" altLang="en-US" sz="2800" u="sng">
                <a:solidFill>
                  <a:schemeClr val="tx1"/>
                </a:solidFill>
              </a:rPr>
              <a:t>Observations</a:t>
            </a:r>
            <a:endParaRPr lang="en-CA" altLang="en-US" sz="4000">
              <a:solidFill>
                <a:schemeClr val="tx1"/>
              </a:solidFill>
            </a:endParaRPr>
          </a:p>
        </p:txBody>
      </p:sp>
      <p:graphicFrame>
        <p:nvGraphicFramePr>
          <p:cNvPr id="22574" name="Group 46"/>
          <p:cNvGraphicFramePr>
            <a:graphicFrameLocks noGrp="1"/>
          </p:cNvGraphicFramePr>
          <p:nvPr/>
        </p:nvGraphicFramePr>
        <p:xfrm>
          <a:off x="381000" y="1295400"/>
          <a:ext cx="5349875" cy="5252086"/>
        </p:xfrm>
        <a:graphic>
          <a:graphicData uri="http://schemas.openxmlformats.org/drawingml/2006/table">
            <a:tbl>
              <a:tblPr/>
              <a:tblGrid>
                <a:gridCol w="1782763">
                  <a:extLst>
                    <a:ext uri="{9D8B030D-6E8A-4147-A177-3AD203B41FA5}">
                      <a16:colId xmlns:a16="http://schemas.microsoft.com/office/drawing/2014/main" val="1300963280"/>
                    </a:ext>
                  </a:extLst>
                </a:gridCol>
                <a:gridCol w="1722437">
                  <a:extLst>
                    <a:ext uri="{9D8B030D-6E8A-4147-A177-3AD203B41FA5}">
                      <a16:colId xmlns:a16="http://schemas.microsoft.com/office/drawing/2014/main" val="2852281380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761632522"/>
                    </a:ext>
                  </a:extLst>
                </a:gridCol>
              </a:tblGrid>
              <a:tr h="981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Temp. of Gas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en-CA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  <a:endParaRPr kumimoji="0" lang="fr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  0.5 </a:t>
                      </a:r>
                      <a:r>
                        <a:rPr kumimoji="0" lang="en-CA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kumimoji="0" lang="en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Volume of Gas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(mL)</a:t>
                      </a:r>
                      <a:endParaRPr kumimoji="0" lang="fr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  0.5 </a:t>
                      </a: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mL</a:t>
                      </a:r>
                      <a:r>
                        <a:rPr kumimoji="0" lang="fr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kumimoji="0" lang="en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937200"/>
                  </a:ext>
                </a:extLst>
              </a:tr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Ice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232144"/>
                  </a:ext>
                </a:extLst>
              </a:tr>
              <a:tr h="10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Room Temp.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021183"/>
                  </a:ext>
                </a:extLst>
              </a:tr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Hot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027090"/>
                  </a:ext>
                </a:extLst>
              </a:tr>
              <a:tr h="10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“Boiling”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40.0</a:t>
                      </a: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3884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458200" cy="6858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CA" altLang="en-US" sz="2800" b="1" u="sng" dirty="0"/>
              <a:t>Analysis</a:t>
            </a:r>
            <a:r>
              <a:rPr lang="en-CA" altLang="en-US" sz="2800" dirty="0"/>
              <a:t>:</a:t>
            </a:r>
            <a:r>
              <a:rPr lang="en-CA" altLang="en-US" sz="2400" i="1" dirty="0"/>
              <a:t>	</a:t>
            </a:r>
          </a:p>
          <a:p>
            <a:pPr marL="609600" indent="-6096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Graph your results</a:t>
            </a:r>
            <a:r>
              <a:rPr lang="en-US" altLang="en-US" sz="2000" i="1" dirty="0">
                <a:solidFill>
                  <a:srgbClr val="FF6600"/>
                </a:solidFill>
              </a:rPr>
              <a:t>.</a:t>
            </a:r>
            <a:r>
              <a:rPr lang="en-CA" altLang="en-US" sz="2000" i="1" dirty="0">
                <a:solidFill>
                  <a:srgbClr val="FF6600"/>
                </a:solidFill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Extrapolate the graph to zero volume</a:t>
            </a:r>
            <a:r>
              <a:rPr lang="en-US" altLang="en-US" sz="2000" i="1" dirty="0">
                <a:solidFill>
                  <a:srgbClr val="FF6600"/>
                </a:solidFill>
              </a:rPr>
              <a:t>.</a:t>
            </a:r>
            <a:endParaRPr lang="en-CA" altLang="en-US" sz="2000" i="1" dirty="0">
              <a:solidFill>
                <a:srgbClr val="FF66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Note</a:t>
            </a:r>
            <a:r>
              <a:rPr lang="en-US" altLang="en-US" sz="2000" i="1" dirty="0">
                <a:solidFill>
                  <a:srgbClr val="FF6600"/>
                </a:solidFill>
              </a:rPr>
              <a:t>/record</a:t>
            </a:r>
            <a:r>
              <a:rPr lang="en-CA" altLang="en-US" sz="2000" i="1" dirty="0">
                <a:solidFill>
                  <a:srgbClr val="FF6600"/>
                </a:solidFill>
              </a:rPr>
              <a:t> the temperature when the volume is 0 mL</a:t>
            </a:r>
            <a:r>
              <a:rPr lang="en-US" altLang="en-US" sz="2000" i="1" dirty="0">
                <a:solidFill>
                  <a:srgbClr val="FF6600"/>
                </a:solidFill>
              </a:rPr>
              <a:t>.  T</a:t>
            </a:r>
            <a:r>
              <a:rPr lang="en-CA" altLang="en-US" sz="2000" i="1" dirty="0">
                <a:solidFill>
                  <a:srgbClr val="FF6600"/>
                </a:solidFill>
              </a:rPr>
              <a:t>his is the lowest possible temperature that can exist in nature</a:t>
            </a:r>
            <a:r>
              <a:rPr lang="en-US" altLang="en-US" sz="2000" i="1" dirty="0">
                <a:solidFill>
                  <a:srgbClr val="FF6600"/>
                </a:solidFill>
              </a:rPr>
              <a:t>.</a:t>
            </a:r>
            <a:endParaRPr lang="en-CA" altLang="en-US" sz="2000" i="1" dirty="0">
              <a:solidFill>
                <a:srgbClr val="FF66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Indicate on your graph the accepted value for “Absolute Zero” = -273 </a:t>
            </a:r>
            <a:r>
              <a:rPr lang="en-CA" altLang="en-US" sz="2000" i="1" baseline="30000" dirty="0" err="1">
                <a:solidFill>
                  <a:srgbClr val="FF6600"/>
                </a:solidFill>
              </a:rPr>
              <a:t>o</a:t>
            </a:r>
            <a:r>
              <a:rPr lang="en-CA" altLang="en-US" sz="2000" i="1" dirty="0" err="1">
                <a:solidFill>
                  <a:srgbClr val="FF6600"/>
                </a:solidFill>
              </a:rPr>
              <a:t>C</a:t>
            </a:r>
            <a:endParaRPr lang="en-CA" altLang="en-US" sz="2000" i="1" dirty="0">
              <a:solidFill>
                <a:srgbClr val="FF66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On the top left hand corner of your graph calculate the:</a:t>
            </a:r>
          </a:p>
          <a:p>
            <a:pPr marL="990600" lvl="1" indent="-5334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Experimental Error    E = </a:t>
            </a:r>
            <a:r>
              <a:rPr lang="en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 </a:t>
            </a:r>
            <a:r>
              <a:rPr lang="en-CA" altLang="en-US" sz="2000" i="1" dirty="0">
                <a:solidFill>
                  <a:srgbClr val="FF6600"/>
                </a:solidFill>
              </a:rPr>
              <a:t>O - A </a:t>
            </a:r>
            <a:r>
              <a:rPr lang="en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</a:t>
            </a:r>
            <a:r>
              <a:rPr lang="en-CA" altLang="en-US" sz="2000" i="1" dirty="0">
                <a:solidFill>
                  <a:srgbClr val="FF6600"/>
                </a:solidFill>
              </a:rPr>
              <a:t> </a:t>
            </a:r>
          </a:p>
          <a:p>
            <a:pPr marL="990600" lvl="1" indent="-533400">
              <a:buFontTx/>
              <a:buAutoNum type="arabicPeriod"/>
            </a:pPr>
            <a:r>
              <a:rPr lang="en-CA" altLang="en-US" sz="2000" i="1" dirty="0">
                <a:solidFill>
                  <a:srgbClr val="FF6600"/>
                </a:solidFill>
              </a:rPr>
              <a:t>% Error =</a:t>
            </a:r>
            <a:r>
              <a:rPr lang="en-CA" altLang="en-US" sz="2000" i="1" u="sng" dirty="0">
                <a:solidFill>
                  <a:srgbClr val="FF6600"/>
                </a:solidFill>
              </a:rPr>
              <a:t>  E  </a:t>
            </a:r>
            <a:r>
              <a:rPr lang="en-CA" altLang="en-US" sz="2000" i="1" dirty="0">
                <a:solidFill>
                  <a:srgbClr val="FF6600"/>
                </a:solidFill>
              </a:rPr>
              <a:t> X 100</a:t>
            </a:r>
            <a:r>
              <a:rPr lang="en-US" altLang="en-US" sz="2000" i="1" dirty="0">
                <a:solidFill>
                  <a:srgbClr val="FF6600"/>
                </a:solidFill>
              </a:rPr>
              <a:t>							  </a:t>
            </a:r>
            <a:r>
              <a:rPr lang="en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 </a:t>
            </a:r>
            <a:r>
              <a:rPr lang="en-CA" altLang="en-US" sz="2000" i="1" dirty="0">
                <a:solidFill>
                  <a:srgbClr val="FF6600"/>
                </a:solidFill>
              </a:rPr>
              <a:t>A</a:t>
            </a:r>
            <a:r>
              <a:rPr lang="en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</a:t>
            </a:r>
          </a:p>
          <a:p>
            <a:pPr marL="609600" indent="-609600">
              <a:buFontTx/>
              <a:buNone/>
            </a:pPr>
            <a:r>
              <a:rPr lang="en-CA" altLang="en-US" sz="2400" i="1" dirty="0">
                <a:solidFill>
                  <a:srgbClr val="FF6600"/>
                </a:solidFill>
                <a:sym typeface="Symbol" panose="05050102010706020507" pitchFamily="18" charset="2"/>
              </a:rPr>
              <a:t>6.  </a:t>
            </a:r>
            <a:r>
              <a:rPr lang="fr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Complete the table on the </a:t>
            </a:r>
            <a:r>
              <a:rPr lang="fr-CA" altLang="en-US" sz="2000" i="1" dirty="0" err="1">
                <a:solidFill>
                  <a:srgbClr val="FF6600"/>
                </a:solidFill>
                <a:sym typeface="Symbol" panose="05050102010706020507" pitchFamily="18" charset="2"/>
              </a:rPr>
              <a:t>next</a:t>
            </a:r>
            <a:r>
              <a:rPr lang="fr-CA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 slide</a:t>
            </a:r>
            <a:r>
              <a:rPr lang="en-US" altLang="en-US" sz="2000" i="1" dirty="0">
                <a:solidFill>
                  <a:srgbClr val="FF6600"/>
                </a:solidFill>
                <a:sym typeface="Symbol" panose="05050102010706020507" pitchFamily="18" charset="2"/>
              </a:rPr>
              <a:t>.</a:t>
            </a:r>
            <a:endParaRPr lang="en-CA" altLang="en-US" sz="2000" i="1" dirty="0">
              <a:solidFill>
                <a:srgbClr val="FF6600"/>
              </a:solidFill>
              <a:sym typeface="Symbol" panose="05050102010706020507" pitchFamily="18" charset="2"/>
            </a:endParaRPr>
          </a:p>
          <a:p>
            <a:pPr marL="609600" indent="-609600">
              <a:buFontTx/>
              <a:buNone/>
            </a:pPr>
            <a:r>
              <a:rPr lang="en-CA" altLang="en-US" sz="2800" b="1" u="sng" dirty="0">
                <a:sym typeface="Symbol" panose="05050102010706020507" pitchFamily="18" charset="2"/>
              </a:rPr>
              <a:t>Conclusion</a:t>
            </a:r>
            <a:r>
              <a:rPr lang="fr-CA" altLang="en-US" sz="2800" b="1" u="sng" dirty="0">
                <a:sym typeface="Symbol" panose="05050102010706020507" pitchFamily="18" charset="2"/>
              </a:rPr>
              <a:t>s</a:t>
            </a:r>
            <a:r>
              <a:rPr lang="en-CA" altLang="en-US" sz="2800" b="1" dirty="0">
                <a:sym typeface="Symbol" panose="05050102010706020507" pitchFamily="18" charset="2"/>
              </a:rPr>
              <a:t>:</a:t>
            </a:r>
            <a:r>
              <a:rPr lang="en-CA" altLang="en-US" sz="2800" b="1" i="1" dirty="0">
                <a:sym typeface="Symbol" panose="05050102010706020507" pitchFamily="18" charset="2"/>
              </a:rPr>
              <a:t>	</a:t>
            </a:r>
          </a:p>
          <a:p>
            <a:pPr marL="609600" indent="-609600">
              <a:buFontTx/>
              <a:buNone/>
            </a:pPr>
            <a:endParaRPr lang="en-CA" altLang="en-US" sz="1200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CA" altLang="en-US" sz="2400" dirty="0"/>
              <a:t>1.     This is a _______________  (direct/indirect) relationship.</a:t>
            </a:r>
          </a:p>
          <a:p>
            <a:pPr marL="609600" indent="-609600">
              <a:buFontTx/>
              <a:buAutoNum type="arabicPeriod" startAt="2"/>
            </a:pPr>
            <a:r>
              <a:rPr lang="en-CA" altLang="en-US" sz="2400" dirty="0"/>
              <a:t>The data _______________  (supports/does not support) the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772400" cy="914400"/>
          </a:xfrm>
        </p:spPr>
        <p:txBody>
          <a:bodyPr/>
          <a:lstStyle/>
          <a:p>
            <a:pPr algn="l"/>
            <a:r>
              <a:rPr lang="fr-CA" altLang="en-US" sz="2800">
                <a:solidFill>
                  <a:schemeClr val="tx1"/>
                </a:solidFill>
              </a:rPr>
              <a:t>Table 2: </a:t>
            </a:r>
            <a:r>
              <a:rPr lang="en-CA" altLang="en-US" sz="2800" u="sng">
                <a:solidFill>
                  <a:schemeClr val="tx1"/>
                </a:solidFill>
              </a:rPr>
              <a:t>Volume – Temperature Relationship</a:t>
            </a:r>
          </a:p>
        </p:txBody>
      </p:sp>
      <p:graphicFrame>
        <p:nvGraphicFramePr>
          <p:cNvPr id="13407" name="Group 95"/>
          <p:cNvGraphicFramePr>
            <a:graphicFrameLocks noGrp="1"/>
          </p:cNvGraphicFramePr>
          <p:nvPr/>
        </p:nvGraphicFramePr>
        <p:xfrm>
          <a:off x="152400" y="1397000"/>
          <a:ext cx="8915400" cy="5252086"/>
        </p:xfrm>
        <a:graphic>
          <a:graphicData uri="http://schemas.openxmlformats.org/drawingml/2006/table">
            <a:tbl>
              <a:tblPr/>
              <a:tblGrid>
                <a:gridCol w="1782763">
                  <a:extLst>
                    <a:ext uri="{9D8B030D-6E8A-4147-A177-3AD203B41FA5}">
                      <a16:colId xmlns:a16="http://schemas.microsoft.com/office/drawing/2014/main" val="2744896588"/>
                    </a:ext>
                  </a:extLst>
                </a:gridCol>
                <a:gridCol w="1722437">
                  <a:extLst>
                    <a:ext uri="{9D8B030D-6E8A-4147-A177-3AD203B41FA5}">
                      <a16:colId xmlns:a16="http://schemas.microsoft.com/office/drawing/2014/main" val="273098612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55547039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2065039810"/>
                    </a:ext>
                  </a:extLst>
                </a:gridCol>
                <a:gridCol w="1782762">
                  <a:extLst>
                    <a:ext uri="{9D8B030D-6E8A-4147-A177-3AD203B41FA5}">
                      <a16:colId xmlns:a16="http://schemas.microsoft.com/office/drawing/2014/main" val="178824528"/>
                    </a:ext>
                  </a:extLst>
                </a:gridCol>
              </a:tblGrid>
              <a:tr h="10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Temp. of Gas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kumimoji="0" lang="en-CA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Volume of Gas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(mL)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Quotient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(V/T)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(mL/ </a:t>
                      </a:r>
                      <a:r>
                        <a:rPr kumimoji="0" lang="en-CA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Product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(V X T)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(mL </a:t>
                      </a:r>
                      <a:r>
                        <a:rPr kumimoji="0" lang="en-CA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r>
                        <a:rPr kumimoji="0" lang="en-CA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398767"/>
                  </a:ext>
                </a:extLst>
              </a:tr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Ice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97237"/>
                  </a:ext>
                </a:extLst>
              </a:tr>
              <a:tr h="10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Room Temp.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994177"/>
                  </a:ext>
                </a:extLst>
              </a:tr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Hot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261247"/>
                  </a:ext>
                </a:extLst>
              </a:tr>
              <a:tr h="10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“Boiling” Water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1486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6038" y="0"/>
          <a:ext cx="9001125" cy="672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hart" r:id="rId3" imgW="9001489" imgH="5581894" progId="MSGraph.Chart.8">
                  <p:embed followColorScheme="full"/>
                </p:oleObj>
              </mc:Choice>
              <mc:Fallback>
                <p:oleObj name="Chart" r:id="rId3" imgW="9001489" imgH="558189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0"/>
                        <a:ext cx="9001125" cy="672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6038" y="0"/>
          <a:ext cx="9001125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hart" r:id="rId3" imgW="8992097" imgH="5581894" progId="MSGraph.Chart.8">
                  <p:embed followColorScheme="full"/>
                </p:oleObj>
              </mc:Choice>
              <mc:Fallback>
                <p:oleObj name="Chart" r:id="rId3" imgW="8992097" imgH="5581894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0"/>
                        <a:ext cx="9001125" cy="624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152400" y="4876800"/>
            <a:ext cx="3810000" cy="1981200"/>
            <a:chOff x="96" y="3072"/>
            <a:chExt cx="2400" cy="1248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V="1">
              <a:off x="624" y="3072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96" y="3802"/>
              <a:ext cx="240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C0000"/>
                  </a:solidFill>
                </a:rPr>
                <a:t>Accepted value for “Absolute Zero” = -273 </a:t>
              </a:r>
              <a:r>
                <a:rPr lang="en-US" altLang="en-US" baseline="30000">
                  <a:solidFill>
                    <a:srgbClr val="CC0000"/>
                  </a:solidFill>
                </a:rPr>
                <a:t>o</a:t>
              </a:r>
              <a:r>
                <a:rPr lang="en-US" altLang="en-US">
                  <a:solidFill>
                    <a:srgbClr val="CC0000"/>
                  </a:solidFill>
                </a:rPr>
                <a:t>C</a:t>
              </a:r>
              <a:endParaRPr lang="en-CA" altLang="en-US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r>
              <a:rPr lang="en-CA" altLang="en-US" sz="3600"/>
              <a:t>Absolute Zero and the Kelvin Scale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41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CA" altLang="en-US" sz="2800"/>
              <a:t>Temperature scales are arbitrary</a:t>
            </a:r>
            <a:r>
              <a:rPr lang="en-CA" altLang="en-US"/>
              <a:t>.</a:t>
            </a:r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0" y="1752600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2000"/>
              <a:t>boiling point of water</a:t>
            </a:r>
          </a:p>
        </p:txBody>
      </p:sp>
      <p:sp>
        <p:nvSpPr>
          <p:cNvPr id="19549" name="Line 93"/>
          <p:cNvSpPr>
            <a:spLocks noChangeShapeType="1"/>
          </p:cNvSpPr>
          <p:nvPr/>
        </p:nvSpPr>
        <p:spPr bwMode="auto">
          <a:xfrm flipV="1">
            <a:off x="914400" y="1828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0" y="2895600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en-US" sz="2000"/>
              <a:t>freezing point of water</a:t>
            </a:r>
          </a:p>
        </p:txBody>
      </p:sp>
      <p:sp>
        <p:nvSpPr>
          <p:cNvPr id="19551" name="Line 95"/>
          <p:cNvSpPr>
            <a:spLocks noChangeShapeType="1"/>
          </p:cNvSpPr>
          <p:nvPr/>
        </p:nvSpPr>
        <p:spPr bwMode="auto">
          <a:xfrm flipV="1">
            <a:off x="990600" y="2895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9611" name="Group 155"/>
          <p:cNvGrpSpPr>
            <a:grpSpLocks/>
          </p:cNvGrpSpPr>
          <p:nvPr/>
        </p:nvGrpSpPr>
        <p:grpSpPr bwMode="auto">
          <a:xfrm>
            <a:off x="914400" y="1600200"/>
            <a:ext cx="2438400" cy="5105400"/>
            <a:chOff x="576" y="1008"/>
            <a:chExt cx="1536" cy="3216"/>
          </a:xfrm>
        </p:grpSpPr>
        <p:sp>
          <p:nvSpPr>
            <p:cNvPr id="19594" name="Line 138"/>
            <p:cNvSpPr>
              <a:spLocks noChangeShapeType="1"/>
            </p:cNvSpPr>
            <p:nvPr/>
          </p:nvSpPr>
          <p:spPr bwMode="auto">
            <a:xfrm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610" name="Group 154"/>
            <p:cNvGrpSpPr>
              <a:grpSpLocks/>
            </p:cNvGrpSpPr>
            <p:nvPr/>
          </p:nvGrpSpPr>
          <p:grpSpPr bwMode="auto">
            <a:xfrm>
              <a:off x="576" y="1008"/>
              <a:ext cx="1536" cy="3216"/>
              <a:chOff x="576" y="1008"/>
              <a:chExt cx="1536" cy="3216"/>
            </a:xfrm>
          </p:grpSpPr>
          <p:sp>
            <p:nvSpPr>
              <p:cNvPr id="19484" name="Rectangle 28"/>
              <p:cNvSpPr>
                <a:spLocks noChangeArrowheads="1"/>
              </p:cNvSpPr>
              <p:nvPr/>
            </p:nvSpPr>
            <p:spPr bwMode="auto">
              <a:xfrm>
                <a:off x="864" y="3444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83" name="Rectangle 27"/>
              <p:cNvSpPr>
                <a:spLocks noChangeArrowheads="1"/>
              </p:cNvSpPr>
              <p:nvPr/>
            </p:nvSpPr>
            <p:spPr bwMode="auto">
              <a:xfrm>
                <a:off x="864" y="3118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82" name="Rectangle 26"/>
              <p:cNvSpPr>
                <a:spLocks noChangeArrowheads="1"/>
              </p:cNvSpPr>
              <p:nvPr/>
            </p:nvSpPr>
            <p:spPr bwMode="auto">
              <a:xfrm>
                <a:off x="864" y="2792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81" name="Rectangle 25"/>
              <p:cNvSpPr>
                <a:spLocks noChangeArrowheads="1"/>
              </p:cNvSpPr>
              <p:nvPr/>
            </p:nvSpPr>
            <p:spPr bwMode="auto">
              <a:xfrm>
                <a:off x="864" y="2466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80" name="Rectangle 24"/>
              <p:cNvSpPr>
                <a:spLocks noChangeArrowheads="1"/>
              </p:cNvSpPr>
              <p:nvPr/>
            </p:nvSpPr>
            <p:spPr bwMode="auto">
              <a:xfrm>
                <a:off x="864" y="2140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79" name="Rectangle 23"/>
              <p:cNvSpPr>
                <a:spLocks noChangeArrowheads="1"/>
              </p:cNvSpPr>
              <p:nvPr/>
            </p:nvSpPr>
            <p:spPr bwMode="auto">
              <a:xfrm>
                <a:off x="864" y="1814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78" name="Rectangle 22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77" name="Rectangle 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480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>
                <a:off x="864" y="115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4" name="Line 3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5" name="Line 39"/>
              <p:cNvSpPr>
                <a:spLocks noChangeShapeType="1"/>
              </p:cNvSpPr>
              <p:nvPr/>
            </p:nvSpPr>
            <p:spPr bwMode="auto">
              <a:xfrm>
                <a:off x="864" y="18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6" name="Line 40"/>
              <p:cNvSpPr>
                <a:spLocks noChangeShapeType="1"/>
              </p:cNvSpPr>
              <p:nvPr/>
            </p:nvSpPr>
            <p:spPr bwMode="auto">
              <a:xfrm>
                <a:off x="864" y="2140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7" name="Line 41"/>
              <p:cNvSpPr>
                <a:spLocks noChangeShapeType="1"/>
              </p:cNvSpPr>
              <p:nvPr/>
            </p:nvSpPr>
            <p:spPr bwMode="auto">
              <a:xfrm>
                <a:off x="864" y="246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8" name="Line 42"/>
              <p:cNvSpPr>
                <a:spLocks noChangeShapeType="1"/>
              </p:cNvSpPr>
              <p:nvPr/>
            </p:nvSpPr>
            <p:spPr bwMode="auto">
              <a:xfrm>
                <a:off x="864" y="27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9" name="Line 43"/>
              <p:cNvSpPr>
                <a:spLocks noChangeShapeType="1"/>
              </p:cNvSpPr>
              <p:nvPr/>
            </p:nvSpPr>
            <p:spPr bwMode="auto">
              <a:xfrm>
                <a:off x="864" y="311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00" name="Line 44"/>
              <p:cNvSpPr>
                <a:spLocks noChangeShapeType="1"/>
              </p:cNvSpPr>
              <p:nvPr/>
            </p:nvSpPr>
            <p:spPr bwMode="auto">
              <a:xfrm>
                <a:off x="864" y="344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01" name="Line 45"/>
              <p:cNvSpPr>
                <a:spLocks noChangeShapeType="1"/>
              </p:cNvSpPr>
              <p:nvPr/>
            </p:nvSpPr>
            <p:spPr bwMode="auto">
              <a:xfrm>
                <a:off x="864" y="377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02" name="Line 46"/>
              <p:cNvSpPr>
                <a:spLocks noChangeShapeType="1"/>
              </p:cNvSpPr>
              <p:nvPr/>
            </p:nvSpPr>
            <p:spPr bwMode="auto">
              <a:xfrm>
                <a:off x="864" y="1152"/>
                <a:ext cx="0" cy="26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03" name="Line 47"/>
              <p:cNvSpPr>
                <a:spLocks noChangeShapeType="1"/>
              </p:cNvSpPr>
              <p:nvPr/>
            </p:nvSpPr>
            <p:spPr bwMode="auto">
              <a:xfrm>
                <a:off x="1344" y="1152"/>
                <a:ext cx="0" cy="26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62" name="Text Box 6"/>
              <p:cNvSpPr txBox="1">
                <a:spLocks noChangeArrowheads="1"/>
              </p:cNvSpPr>
              <p:nvPr/>
            </p:nvSpPr>
            <p:spPr bwMode="auto">
              <a:xfrm>
                <a:off x="576" y="3936"/>
                <a:ext cx="12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>
                    <a:solidFill>
                      <a:srgbClr val="FF0000"/>
                    </a:solidFill>
                  </a:rPr>
                  <a:t>Celsius Scale</a:t>
                </a:r>
              </a:p>
            </p:txBody>
          </p:sp>
          <p:sp>
            <p:nvSpPr>
              <p:cNvPr id="19545" name="Text Box 89"/>
              <p:cNvSpPr txBox="1">
                <a:spLocks noChangeArrowheads="1"/>
              </p:cNvSpPr>
              <p:nvPr/>
            </p:nvSpPr>
            <p:spPr bwMode="auto">
              <a:xfrm>
                <a:off x="1296" y="1008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100 </a:t>
                </a:r>
                <a:r>
                  <a:rPr lang="en-CA" altLang="en-US" sz="2000" baseline="30000"/>
                  <a:t>o</a:t>
                </a:r>
                <a:r>
                  <a:rPr lang="en-CA" altLang="en-US" sz="2000"/>
                  <a:t>C</a:t>
                </a:r>
              </a:p>
            </p:txBody>
          </p:sp>
          <p:sp>
            <p:nvSpPr>
              <p:cNvPr id="19546" name="Text Box 90"/>
              <p:cNvSpPr txBox="1">
                <a:spLocks noChangeArrowheads="1"/>
              </p:cNvSpPr>
              <p:nvPr/>
            </p:nvSpPr>
            <p:spPr bwMode="auto">
              <a:xfrm>
                <a:off x="1344" y="1670"/>
                <a:ext cx="5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0 </a:t>
                </a:r>
                <a:r>
                  <a:rPr lang="en-CA" altLang="en-US" sz="2000" baseline="30000"/>
                  <a:t>o</a:t>
                </a:r>
                <a:r>
                  <a:rPr lang="en-CA" altLang="en-US" sz="2000"/>
                  <a:t>C</a:t>
                </a:r>
              </a:p>
            </p:txBody>
          </p:sp>
          <p:sp>
            <p:nvSpPr>
              <p:cNvPr id="19592" name="Text Box 136"/>
              <p:cNvSpPr txBox="1">
                <a:spLocks noChangeArrowheads="1"/>
              </p:cNvSpPr>
              <p:nvPr/>
            </p:nvSpPr>
            <p:spPr bwMode="auto">
              <a:xfrm>
                <a:off x="1344" y="2342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-100 </a:t>
                </a:r>
                <a:r>
                  <a:rPr lang="en-CA" altLang="en-US" sz="2000" baseline="30000"/>
                  <a:t>o</a:t>
                </a:r>
                <a:r>
                  <a:rPr lang="en-CA" altLang="en-US" sz="2000"/>
                  <a:t>C</a:t>
                </a:r>
              </a:p>
            </p:txBody>
          </p:sp>
          <p:sp>
            <p:nvSpPr>
              <p:cNvPr id="19593" name="Text Box 137"/>
              <p:cNvSpPr txBox="1">
                <a:spLocks noChangeArrowheads="1"/>
              </p:cNvSpPr>
              <p:nvPr/>
            </p:nvSpPr>
            <p:spPr bwMode="auto">
              <a:xfrm>
                <a:off x="1344" y="2976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-200 </a:t>
                </a:r>
                <a:r>
                  <a:rPr lang="en-CA" altLang="en-US" sz="2000" baseline="30000"/>
                  <a:t>o</a:t>
                </a:r>
                <a:r>
                  <a:rPr lang="en-CA" altLang="en-US" sz="2000"/>
                  <a:t>C</a:t>
                </a:r>
              </a:p>
            </p:txBody>
          </p:sp>
          <p:sp>
            <p:nvSpPr>
              <p:cNvPr id="19595" name="Text Box 139"/>
              <p:cNvSpPr txBox="1">
                <a:spLocks noChangeArrowheads="1"/>
              </p:cNvSpPr>
              <p:nvPr/>
            </p:nvSpPr>
            <p:spPr bwMode="auto">
              <a:xfrm>
                <a:off x="1440" y="3456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-273 </a:t>
                </a:r>
                <a:r>
                  <a:rPr lang="en-CA" altLang="en-US" sz="2000" baseline="30000"/>
                  <a:t>o</a:t>
                </a:r>
                <a:r>
                  <a:rPr lang="en-CA" altLang="en-US" sz="2000"/>
                  <a:t>C</a:t>
                </a:r>
              </a:p>
            </p:txBody>
          </p:sp>
        </p:grpSp>
      </p:grpSp>
      <p:grpSp>
        <p:nvGrpSpPr>
          <p:cNvPr id="19612" name="Group 156"/>
          <p:cNvGrpSpPr>
            <a:grpSpLocks/>
          </p:cNvGrpSpPr>
          <p:nvPr/>
        </p:nvGrpSpPr>
        <p:grpSpPr bwMode="auto">
          <a:xfrm>
            <a:off x="6553200" y="1752600"/>
            <a:ext cx="2286000" cy="5000625"/>
            <a:chOff x="4128" y="1046"/>
            <a:chExt cx="1440" cy="3150"/>
          </a:xfrm>
        </p:grpSpPr>
        <p:sp>
          <p:nvSpPr>
            <p:cNvPr id="19596" name="Line 140"/>
            <p:cNvSpPr>
              <a:spLocks noChangeShapeType="1"/>
            </p:cNvSpPr>
            <p:nvPr/>
          </p:nvSpPr>
          <p:spPr bwMode="auto">
            <a:xfrm>
              <a:off x="4848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609" name="Group 153"/>
            <p:cNvGrpSpPr>
              <a:grpSpLocks/>
            </p:cNvGrpSpPr>
            <p:nvPr/>
          </p:nvGrpSpPr>
          <p:grpSpPr bwMode="auto">
            <a:xfrm>
              <a:off x="4128" y="1046"/>
              <a:ext cx="1440" cy="3150"/>
              <a:chOff x="4128" y="1046"/>
              <a:chExt cx="1440" cy="3150"/>
            </a:xfrm>
          </p:grpSpPr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4128" y="3908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>
                    <a:solidFill>
                      <a:srgbClr val="FF0000"/>
                    </a:solidFill>
                  </a:rPr>
                  <a:t>Kelvin Scale</a:t>
                </a:r>
              </a:p>
            </p:txBody>
          </p:sp>
          <p:sp>
            <p:nvSpPr>
              <p:cNvPr id="19573" name="Rectangle 117"/>
              <p:cNvSpPr>
                <a:spLocks noChangeArrowheads="1"/>
              </p:cNvSpPr>
              <p:nvPr/>
            </p:nvSpPr>
            <p:spPr bwMode="auto">
              <a:xfrm>
                <a:off x="4368" y="3466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4" name="Rectangle 118"/>
              <p:cNvSpPr>
                <a:spLocks noChangeArrowheads="1"/>
              </p:cNvSpPr>
              <p:nvPr/>
            </p:nvSpPr>
            <p:spPr bwMode="auto">
              <a:xfrm>
                <a:off x="4368" y="3140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5" name="Rectangle 119"/>
              <p:cNvSpPr>
                <a:spLocks noChangeArrowheads="1"/>
              </p:cNvSpPr>
              <p:nvPr/>
            </p:nvSpPr>
            <p:spPr bwMode="auto">
              <a:xfrm>
                <a:off x="4368" y="2814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6" name="Rectangle 120"/>
              <p:cNvSpPr>
                <a:spLocks noChangeArrowheads="1"/>
              </p:cNvSpPr>
              <p:nvPr/>
            </p:nvSpPr>
            <p:spPr bwMode="auto">
              <a:xfrm>
                <a:off x="4368" y="2488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7" name="Rectangle 121"/>
              <p:cNvSpPr>
                <a:spLocks noChangeArrowheads="1"/>
              </p:cNvSpPr>
              <p:nvPr/>
            </p:nvSpPr>
            <p:spPr bwMode="auto">
              <a:xfrm>
                <a:off x="4368" y="2162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8" name="Rectangle 122"/>
              <p:cNvSpPr>
                <a:spLocks noChangeArrowheads="1"/>
              </p:cNvSpPr>
              <p:nvPr/>
            </p:nvSpPr>
            <p:spPr bwMode="auto">
              <a:xfrm>
                <a:off x="4368" y="1836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79" name="Rectangle 123"/>
              <p:cNvSpPr>
                <a:spLocks noChangeArrowheads="1"/>
              </p:cNvSpPr>
              <p:nvPr/>
            </p:nvSpPr>
            <p:spPr bwMode="auto">
              <a:xfrm>
                <a:off x="4368" y="1510"/>
                <a:ext cx="480" cy="32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80" name="Rectangle 124"/>
              <p:cNvSpPr>
                <a:spLocks noChangeArrowheads="1"/>
              </p:cNvSpPr>
              <p:nvPr/>
            </p:nvSpPr>
            <p:spPr bwMode="auto">
              <a:xfrm>
                <a:off x="4368" y="1174"/>
                <a:ext cx="480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endParaRPr lang="en-CA" altLang="en-US"/>
              </a:p>
            </p:txBody>
          </p:sp>
          <p:sp>
            <p:nvSpPr>
              <p:cNvPr id="19581" name="Line 125"/>
              <p:cNvSpPr>
                <a:spLocks noChangeShapeType="1"/>
              </p:cNvSpPr>
              <p:nvPr/>
            </p:nvSpPr>
            <p:spPr bwMode="auto">
              <a:xfrm>
                <a:off x="4368" y="117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2" name="Line 126"/>
              <p:cNvSpPr>
                <a:spLocks noChangeShapeType="1"/>
              </p:cNvSpPr>
              <p:nvPr/>
            </p:nvSpPr>
            <p:spPr bwMode="auto">
              <a:xfrm>
                <a:off x="4368" y="1510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3" name="Line 127"/>
              <p:cNvSpPr>
                <a:spLocks noChangeShapeType="1"/>
              </p:cNvSpPr>
              <p:nvPr/>
            </p:nvSpPr>
            <p:spPr bwMode="auto">
              <a:xfrm>
                <a:off x="4368" y="183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4" name="Line 128"/>
              <p:cNvSpPr>
                <a:spLocks noChangeShapeType="1"/>
              </p:cNvSpPr>
              <p:nvPr/>
            </p:nvSpPr>
            <p:spPr bwMode="auto">
              <a:xfrm>
                <a:off x="4368" y="216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5" name="Line 129"/>
              <p:cNvSpPr>
                <a:spLocks noChangeShapeType="1"/>
              </p:cNvSpPr>
              <p:nvPr/>
            </p:nvSpPr>
            <p:spPr bwMode="auto">
              <a:xfrm>
                <a:off x="4368" y="2488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6" name="Line 130"/>
              <p:cNvSpPr>
                <a:spLocks noChangeShapeType="1"/>
              </p:cNvSpPr>
              <p:nvPr/>
            </p:nvSpPr>
            <p:spPr bwMode="auto">
              <a:xfrm>
                <a:off x="4368" y="281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7" name="Line 131"/>
              <p:cNvSpPr>
                <a:spLocks noChangeShapeType="1"/>
              </p:cNvSpPr>
              <p:nvPr/>
            </p:nvSpPr>
            <p:spPr bwMode="auto">
              <a:xfrm>
                <a:off x="4368" y="3140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8" name="Line 132"/>
              <p:cNvSpPr>
                <a:spLocks noChangeShapeType="1"/>
              </p:cNvSpPr>
              <p:nvPr/>
            </p:nvSpPr>
            <p:spPr bwMode="auto">
              <a:xfrm>
                <a:off x="4368" y="346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89" name="Line 133"/>
              <p:cNvSpPr>
                <a:spLocks noChangeShapeType="1"/>
              </p:cNvSpPr>
              <p:nvPr/>
            </p:nvSpPr>
            <p:spPr bwMode="auto">
              <a:xfrm>
                <a:off x="4368" y="3792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90" name="Line 134"/>
              <p:cNvSpPr>
                <a:spLocks noChangeShapeType="1"/>
              </p:cNvSpPr>
              <p:nvPr/>
            </p:nvSpPr>
            <p:spPr bwMode="auto">
              <a:xfrm>
                <a:off x="4368" y="1174"/>
                <a:ext cx="0" cy="26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91" name="Line 135"/>
              <p:cNvSpPr>
                <a:spLocks noChangeShapeType="1"/>
              </p:cNvSpPr>
              <p:nvPr/>
            </p:nvSpPr>
            <p:spPr bwMode="auto">
              <a:xfrm>
                <a:off x="4848" y="1174"/>
                <a:ext cx="0" cy="26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97" name="Text Box 141"/>
              <p:cNvSpPr txBox="1">
                <a:spLocks noChangeArrowheads="1"/>
              </p:cNvSpPr>
              <p:nvPr/>
            </p:nvSpPr>
            <p:spPr bwMode="auto">
              <a:xfrm>
                <a:off x="4992" y="3408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0 K</a:t>
                </a:r>
              </a:p>
            </p:txBody>
          </p:sp>
          <p:sp>
            <p:nvSpPr>
              <p:cNvPr id="19598" name="Text Box 142"/>
              <p:cNvSpPr txBox="1">
                <a:spLocks noChangeArrowheads="1"/>
              </p:cNvSpPr>
              <p:nvPr/>
            </p:nvSpPr>
            <p:spPr bwMode="auto">
              <a:xfrm>
                <a:off x="4896" y="1718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273 K</a:t>
                </a:r>
              </a:p>
            </p:txBody>
          </p:sp>
          <p:sp>
            <p:nvSpPr>
              <p:cNvPr id="19599" name="Text Box 143"/>
              <p:cNvSpPr txBox="1">
                <a:spLocks noChangeArrowheads="1"/>
              </p:cNvSpPr>
              <p:nvPr/>
            </p:nvSpPr>
            <p:spPr bwMode="auto">
              <a:xfrm>
                <a:off x="4848" y="1046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altLang="en-US" sz="2000"/>
                  <a:t>373 K</a:t>
                </a:r>
              </a:p>
            </p:txBody>
          </p:sp>
        </p:grpSp>
      </p:grpSp>
      <p:sp>
        <p:nvSpPr>
          <p:cNvPr id="19600" name="Text Box 144"/>
          <p:cNvSpPr txBox="1">
            <a:spLocks noChangeArrowheads="1"/>
          </p:cNvSpPr>
          <p:nvPr/>
        </p:nvSpPr>
        <p:spPr bwMode="auto">
          <a:xfrm>
            <a:off x="4800600" y="3200400"/>
            <a:ext cx="2057400" cy="2330450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solidFill>
                  <a:srgbClr val="FF0000"/>
                </a:solidFill>
              </a:rPr>
              <a:t>Absolute Zero</a:t>
            </a:r>
            <a:r>
              <a:rPr lang="en-CA" altLang="en-US" sz="2000"/>
              <a:t> </a:t>
            </a:r>
            <a:endParaRPr lang="en-US" altLang="en-US" sz="2000"/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1800"/>
              <a:t> Temperature  when the volume of gases are zero.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1800"/>
              <a:t>  L</a:t>
            </a:r>
            <a:r>
              <a:rPr lang="en-CA" altLang="en-US" sz="1800"/>
              <a:t>owest possible temperature in nature</a:t>
            </a:r>
            <a:r>
              <a:rPr lang="en-US" altLang="en-US" sz="1800"/>
              <a:t>.</a:t>
            </a:r>
            <a:endParaRPr lang="en-CA" altLang="en-US" sz="1800"/>
          </a:p>
        </p:txBody>
      </p:sp>
      <p:sp>
        <p:nvSpPr>
          <p:cNvPr id="19601" name="Line 145"/>
          <p:cNvSpPr>
            <a:spLocks noChangeShapeType="1"/>
          </p:cNvSpPr>
          <p:nvPr/>
        </p:nvSpPr>
        <p:spPr bwMode="auto">
          <a:xfrm>
            <a:off x="6629400" y="5043488"/>
            <a:ext cx="990600" cy="6096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9608" name="Group 152"/>
          <p:cNvGrpSpPr>
            <a:grpSpLocks/>
          </p:cNvGrpSpPr>
          <p:nvPr/>
        </p:nvGrpSpPr>
        <p:grpSpPr bwMode="auto">
          <a:xfrm>
            <a:off x="3200400" y="1676400"/>
            <a:ext cx="2286000" cy="4968875"/>
            <a:chOff x="2352" y="1094"/>
            <a:chExt cx="1440" cy="3130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352" y="393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altLang="en-US">
                  <a:solidFill>
                    <a:srgbClr val="FF0000"/>
                  </a:solidFill>
                </a:rPr>
                <a:t>Fahrenheit Scale</a:t>
              </a:r>
            </a:p>
          </p:txBody>
        </p:sp>
        <p:sp>
          <p:nvSpPr>
            <p:cNvPr id="19553" name="Rectangle 97"/>
            <p:cNvSpPr>
              <a:spLocks noChangeArrowheads="1"/>
            </p:cNvSpPr>
            <p:nvPr/>
          </p:nvSpPr>
          <p:spPr bwMode="auto">
            <a:xfrm>
              <a:off x="2688" y="3466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4" name="Rectangle 98"/>
            <p:cNvSpPr>
              <a:spLocks noChangeArrowheads="1"/>
            </p:cNvSpPr>
            <p:nvPr/>
          </p:nvSpPr>
          <p:spPr bwMode="auto">
            <a:xfrm>
              <a:off x="2688" y="3140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5" name="Rectangle 99"/>
            <p:cNvSpPr>
              <a:spLocks noChangeArrowheads="1"/>
            </p:cNvSpPr>
            <p:nvPr/>
          </p:nvSpPr>
          <p:spPr bwMode="auto">
            <a:xfrm>
              <a:off x="2688" y="2814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6" name="Rectangle 100"/>
            <p:cNvSpPr>
              <a:spLocks noChangeArrowheads="1"/>
            </p:cNvSpPr>
            <p:nvPr/>
          </p:nvSpPr>
          <p:spPr bwMode="auto">
            <a:xfrm>
              <a:off x="2688" y="2488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7" name="Rectangle 101"/>
            <p:cNvSpPr>
              <a:spLocks noChangeArrowheads="1"/>
            </p:cNvSpPr>
            <p:nvPr/>
          </p:nvSpPr>
          <p:spPr bwMode="auto">
            <a:xfrm>
              <a:off x="2688" y="2162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8" name="Rectangle 102"/>
            <p:cNvSpPr>
              <a:spLocks noChangeArrowheads="1"/>
            </p:cNvSpPr>
            <p:nvPr/>
          </p:nvSpPr>
          <p:spPr bwMode="auto">
            <a:xfrm>
              <a:off x="2688" y="1836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59" name="Rectangle 103"/>
            <p:cNvSpPr>
              <a:spLocks noChangeArrowheads="1"/>
            </p:cNvSpPr>
            <p:nvPr/>
          </p:nvSpPr>
          <p:spPr bwMode="auto">
            <a:xfrm>
              <a:off x="2688" y="1510"/>
              <a:ext cx="480" cy="32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60" name="Rectangle 104"/>
            <p:cNvSpPr>
              <a:spLocks noChangeArrowheads="1"/>
            </p:cNvSpPr>
            <p:nvPr/>
          </p:nvSpPr>
          <p:spPr bwMode="auto">
            <a:xfrm>
              <a:off x="2688" y="1174"/>
              <a:ext cx="480" cy="3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altLang="en-US"/>
            </a:p>
          </p:txBody>
        </p:sp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>
              <a:off x="2688" y="1174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2" name="Line 106"/>
            <p:cNvSpPr>
              <a:spLocks noChangeShapeType="1"/>
            </p:cNvSpPr>
            <p:nvPr/>
          </p:nvSpPr>
          <p:spPr bwMode="auto">
            <a:xfrm>
              <a:off x="2688" y="1510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3" name="Line 107"/>
            <p:cNvSpPr>
              <a:spLocks noChangeShapeType="1"/>
            </p:cNvSpPr>
            <p:nvPr/>
          </p:nvSpPr>
          <p:spPr bwMode="auto">
            <a:xfrm>
              <a:off x="2688" y="1836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>
              <a:off x="2688" y="2162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5" name="Line 109"/>
            <p:cNvSpPr>
              <a:spLocks noChangeShapeType="1"/>
            </p:cNvSpPr>
            <p:nvPr/>
          </p:nvSpPr>
          <p:spPr bwMode="auto">
            <a:xfrm>
              <a:off x="2688" y="2488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6" name="Line 110"/>
            <p:cNvSpPr>
              <a:spLocks noChangeShapeType="1"/>
            </p:cNvSpPr>
            <p:nvPr/>
          </p:nvSpPr>
          <p:spPr bwMode="auto">
            <a:xfrm>
              <a:off x="2688" y="2814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7" name="Line 111"/>
            <p:cNvSpPr>
              <a:spLocks noChangeShapeType="1"/>
            </p:cNvSpPr>
            <p:nvPr/>
          </p:nvSpPr>
          <p:spPr bwMode="auto">
            <a:xfrm>
              <a:off x="2688" y="3140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8" name="Line 112"/>
            <p:cNvSpPr>
              <a:spLocks noChangeShapeType="1"/>
            </p:cNvSpPr>
            <p:nvPr/>
          </p:nvSpPr>
          <p:spPr bwMode="auto">
            <a:xfrm>
              <a:off x="2688" y="3466"/>
              <a:ext cx="4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69" name="Line 113"/>
            <p:cNvSpPr>
              <a:spLocks noChangeShapeType="1"/>
            </p:cNvSpPr>
            <p:nvPr/>
          </p:nvSpPr>
          <p:spPr bwMode="auto">
            <a:xfrm>
              <a:off x="2688" y="379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70" name="Line 114"/>
            <p:cNvSpPr>
              <a:spLocks noChangeShapeType="1"/>
            </p:cNvSpPr>
            <p:nvPr/>
          </p:nvSpPr>
          <p:spPr bwMode="auto">
            <a:xfrm>
              <a:off x="2688" y="1174"/>
              <a:ext cx="0" cy="26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71" name="Line 115"/>
            <p:cNvSpPr>
              <a:spLocks noChangeShapeType="1"/>
            </p:cNvSpPr>
            <p:nvPr/>
          </p:nvSpPr>
          <p:spPr bwMode="auto">
            <a:xfrm>
              <a:off x="3168" y="1174"/>
              <a:ext cx="0" cy="26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602" name="Text Box 146"/>
            <p:cNvSpPr txBox="1">
              <a:spLocks noChangeArrowheads="1"/>
            </p:cNvSpPr>
            <p:nvPr/>
          </p:nvSpPr>
          <p:spPr bwMode="auto">
            <a:xfrm>
              <a:off x="3168" y="1094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altLang="en-US" sz="2000"/>
                <a:t>212 </a:t>
              </a:r>
              <a:r>
                <a:rPr lang="en-CA" altLang="en-US" sz="2000" baseline="30000"/>
                <a:t>o</a:t>
              </a:r>
              <a:r>
                <a:rPr lang="en-CA" altLang="en-US" sz="2000"/>
                <a:t>F</a:t>
              </a:r>
            </a:p>
          </p:txBody>
        </p:sp>
        <p:sp>
          <p:nvSpPr>
            <p:cNvPr id="19606" name="Text Box 150"/>
            <p:cNvSpPr txBox="1">
              <a:spLocks noChangeArrowheads="1"/>
            </p:cNvSpPr>
            <p:nvPr/>
          </p:nvSpPr>
          <p:spPr bwMode="auto">
            <a:xfrm>
              <a:off x="3168" y="1718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altLang="en-US" sz="2000"/>
                <a:t>32 </a:t>
              </a:r>
              <a:r>
                <a:rPr lang="en-CA" altLang="en-US" sz="2000" baseline="30000"/>
                <a:t>o</a:t>
              </a:r>
              <a:r>
                <a:rPr lang="en-CA" altLang="en-US" sz="2000"/>
                <a:t>F</a:t>
              </a:r>
            </a:p>
          </p:txBody>
        </p:sp>
      </p:grpSp>
      <p:sp>
        <p:nvSpPr>
          <p:cNvPr id="19614" name="Line 158"/>
          <p:cNvSpPr>
            <a:spLocks noChangeShapeType="1"/>
          </p:cNvSpPr>
          <p:nvPr/>
        </p:nvSpPr>
        <p:spPr bwMode="auto">
          <a:xfrm>
            <a:off x="3276600" y="5715000"/>
            <a:ext cx="43434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547" grpId="0" autoUpdateAnimBg="0"/>
      <p:bldP spid="19550" grpId="0" autoUpdateAnimBg="0"/>
      <p:bldP spid="196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7" name="Rectangle 87"/>
          <p:cNvSpPr>
            <a:spLocks noGrp="1" noChangeArrowheads="1"/>
          </p:cNvSpPr>
          <p:nvPr>
            <p:ph type="title"/>
          </p:nvPr>
        </p:nvSpPr>
        <p:spPr>
          <a:xfrm>
            <a:off x="609600" y="-58738"/>
            <a:ext cx="7772400" cy="609601"/>
          </a:xfrm>
          <a:noFill/>
          <a:ln/>
        </p:spPr>
        <p:txBody>
          <a:bodyPr/>
          <a:lstStyle/>
          <a:p>
            <a:r>
              <a:rPr lang="en-US" altLang="en-US" sz="3600"/>
              <a:t>Absolute Zero and the Kelvin Scale</a:t>
            </a:r>
            <a:endParaRPr lang="en-CA" altLang="en-US" sz="3600"/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228600" y="762000"/>
            <a:ext cx="8686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5163" indent="-90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800" b="1" u="sng"/>
              <a:t>Absolute Zero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CA" altLang="en-US"/>
              <a:t>Lowest possible temperature in nature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CA" altLang="en-US"/>
              <a:t>Equivalent to –273 </a:t>
            </a:r>
            <a:r>
              <a:rPr lang="en-CA" altLang="en-US" baseline="30000"/>
              <a:t>o</a:t>
            </a:r>
            <a:r>
              <a:rPr lang="en-CA" altLang="en-US"/>
              <a:t>C</a:t>
            </a:r>
            <a:endParaRPr lang="en-CA" altLang="en-US" sz="1200"/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CA" altLang="en-US" sz="1200"/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CA" altLang="en-US" sz="2800" u="sng"/>
              <a:t>Converting from degrees Celsius to Kelvin</a:t>
            </a:r>
            <a:r>
              <a:rPr lang="en-CA" altLang="en-US" sz="2800"/>
              <a:t> (absolute scale)</a:t>
            </a:r>
            <a:endParaRPr lang="en-CA" altLang="en-US" sz="1200" b="1">
              <a:solidFill>
                <a:schemeClr val="bg1"/>
              </a:solidFill>
            </a:endParaRP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228600" y="4572000"/>
            <a:ext cx="89154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CA" altLang="en-US" sz="2800" b="1" u="sng"/>
              <a:t>Notes</a:t>
            </a:r>
            <a:r>
              <a:rPr lang="en-CA" altLang="en-US" b="1"/>
              <a:t>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CA" altLang="en-US" b="1"/>
              <a:t>  	</a:t>
            </a:r>
            <a:r>
              <a:rPr lang="en-CA" altLang="en-US"/>
              <a:t>A degree Celsius is equal in size to a degree Kelvin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CA" altLang="en-US"/>
              <a:t>  	Do not use the degree symbol (</a:t>
            </a:r>
            <a:r>
              <a:rPr lang="en-CA" altLang="en-US" baseline="30000"/>
              <a:t>o</a:t>
            </a:r>
            <a:r>
              <a:rPr lang="en-CA" altLang="en-US"/>
              <a:t>) when writing   	temperature in Kelvin. (</a:t>
            </a:r>
            <a:r>
              <a:rPr lang="fr-CA" altLang="en-US"/>
              <a:t>i.</a:t>
            </a:r>
            <a:r>
              <a:rPr lang="en-CA" altLang="en-US"/>
              <a:t>e. </a:t>
            </a:r>
            <a:r>
              <a:rPr lang="fr-CA" altLang="en-US"/>
              <a:t>w</a:t>
            </a:r>
            <a:r>
              <a:rPr lang="en-CA" altLang="en-US"/>
              <a:t>rite 50 K not 50</a:t>
            </a:r>
            <a:r>
              <a:rPr lang="fr-CA" altLang="en-US"/>
              <a:t> </a:t>
            </a:r>
            <a:r>
              <a:rPr lang="en-CA" altLang="en-US" baseline="30000"/>
              <a:t>o</a:t>
            </a:r>
            <a:r>
              <a:rPr lang="en-CA" altLang="en-US"/>
              <a:t>K</a:t>
            </a:r>
            <a:r>
              <a:rPr lang="fr-CA" altLang="en-US"/>
              <a:t>)</a:t>
            </a:r>
            <a:endParaRPr lang="en-CA" altLang="en-US"/>
          </a:p>
          <a:p>
            <a:pPr>
              <a:spcBef>
                <a:spcPct val="50000"/>
              </a:spcBef>
            </a:pPr>
            <a:endParaRPr lang="en-CA" altLang="en-US"/>
          </a:p>
        </p:txBody>
      </p:sp>
      <p:grpSp>
        <p:nvGrpSpPr>
          <p:cNvPr id="20572" name="Group 92"/>
          <p:cNvGrpSpPr>
            <a:grpSpLocks/>
          </p:cNvGrpSpPr>
          <p:nvPr/>
        </p:nvGrpSpPr>
        <p:grpSpPr bwMode="auto">
          <a:xfrm>
            <a:off x="1600200" y="3505200"/>
            <a:ext cx="5867400" cy="685800"/>
            <a:chOff x="1008" y="2208"/>
            <a:chExt cx="3696" cy="432"/>
          </a:xfrm>
        </p:grpSpPr>
        <p:sp>
          <p:nvSpPr>
            <p:cNvPr id="20569" name="Rectangle 89"/>
            <p:cNvSpPr>
              <a:spLocks noChangeArrowheads="1"/>
            </p:cNvSpPr>
            <p:nvPr/>
          </p:nvSpPr>
          <p:spPr bwMode="auto">
            <a:xfrm>
              <a:off x="1008" y="2208"/>
              <a:ext cx="369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71" name="Rectangle 91"/>
            <p:cNvSpPr>
              <a:spLocks noChangeArrowheads="1"/>
            </p:cNvSpPr>
            <p:nvPr/>
          </p:nvSpPr>
          <p:spPr bwMode="auto">
            <a:xfrm>
              <a:off x="1104" y="2256"/>
              <a:ext cx="34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CA" altLang="en-US" b="1">
                  <a:solidFill>
                    <a:schemeClr val="bg1"/>
                  </a:solidFill>
                </a:rPr>
                <a:t>Temperature K = Temperature </a:t>
              </a:r>
              <a:r>
                <a:rPr lang="en-CA" altLang="en-US" b="1" baseline="30000">
                  <a:solidFill>
                    <a:schemeClr val="bg1"/>
                  </a:solidFill>
                </a:rPr>
                <a:t>o</a:t>
              </a:r>
              <a:r>
                <a:rPr lang="en-CA" altLang="en-US" b="1">
                  <a:solidFill>
                    <a:schemeClr val="bg1"/>
                  </a:solidFill>
                </a:rPr>
                <a:t>C  + 273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7" grpId="0" autoUpdateAnimBg="0"/>
      <p:bldP spid="20568" grpId="0" build="p" bldLvl="2" autoUpdateAnimBg="0"/>
      <p:bldP spid="20570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33600" y="2590800"/>
            <a:ext cx="5094288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533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/>
            <a:r>
              <a:rPr lang="en-US" altLang="en-US" sz="4000">
                <a:solidFill>
                  <a:schemeClr val="bg1"/>
                </a:solidFill>
              </a:rPr>
              <a:t>Ch. 2 p. 23  # 28 –32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471</TotalTime>
  <Words>295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Symbol</vt:lpstr>
      <vt:lpstr>Wingdings</vt:lpstr>
      <vt:lpstr>PULSE</vt:lpstr>
      <vt:lpstr>Microsoft Graph 2000 Chart</vt:lpstr>
      <vt:lpstr>Volume vs. Temperature of a Gas</vt:lpstr>
      <vt:lpstr> Table 1: Observations</vt:lpstr>
      <vt:lpstr>PowerPoint Presentation</vt:lpstr>
      <vt:lpstr>Table 2: Volume – Temperature Relationship</vt:lpstr>
      <vt:lpstr>PowerPoint Presentation</vt:lpstr>
      <vt:lpstr>PowerPoint Presentation</vt:lpstr>
      <vt:lpstr>Absolute Zero and the Kelvin Scale</vt:lpstr>
      <vt:lpstr>Absolute Zero and the Kelvin Scale</vt:lpstr>
      <vt:lpstr>PowerPoint Presentation</vt:lpstr>
      <vt:lpstr>Which of the following expressions best describes Charles’ Law?</vt:lpstr>
      <vt:lpstr>PowerPoint Presentation</vt:lpstr>
    </vt:vector>
  </TitlesOfParts>
  <Company>RSB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CRHS</dc:creator>
  <cp:lastModifiedBy>Clifford Tam</cp:lastModifiedBy>
  <cp:revision>56</cp:revision>
  <dcterms:created xsi:type="dcterms:W3CDTF">2005-10-17T11:50:28Z</dcterms:created>
  <dcterms:modified xsi:type="dcterms:W3CDTF">2017-10-18T18:23:20Z</dcterms:modified>
</cp:coreProperties>
</file>