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58" r:id="rId10"/>
    <p:sldId id="259" r:id="rId11"/>
    <p:sldId id="266" r:id="rId12"/>
    <p:sldId id="268" r:id="rId13"/>
    <p:sldId id="270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636"/>
    <a:srgbClr val="66FF66"/>
    <a:srgbClr val="3C9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 of Air </a:t>
            </a:r>
            <a:r>
              <a:rPr lang="en-US" b="0" dirty="0" smtClean="0"/>
              <a:t>(low altitude)</a:t>
            </a:r>
            <a:endParaRPr lang="en-US" b="0" dirty="0"/>
          </a:p>
        </c:rich>
      </c:tx>
      <c:layout>
        <c:manualLayout>
          <c:xMode val="edge"/>
          <c:yMode val="edge"/>
          <c:x val="0.16526648139570788"/>
          <c:y val="6.7726099915476665E-2"/>
        </c:manualLayout>
      </c:layout>
      <c:overlay val="0"/>
    </c:title>
    <c:autoTitleDeleted val="0"/>
    <c:view3D>
      <c:rotX val="4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528276216534899"/>
          <c:w val="0.7398804882399409"/>
          <c:h val="0.772086589771885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17"/>
            <c:spPr>
              <a:solidFill>
                <a:srgbClr val="F63636"/>
              </a:solidFill>
            </c:spPr>
          </c:dPt>
          <c:dPt>
            <c:idx val="2"/>
            <c:bubble3D val="0"/>
            <c:explosion val="23"/>
            <c:spPr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</c:spPr>
          </c:dPt>
          <c:cat>
            <c:strRef>
              <c:f>Sheet1!$A$2:$A$4</c:f>
              <c:strCache>
                <c:ptCount val="3"/>
                <c:pt idx="0">
                  <c:v>Nitrogen</c:v>
                </c:pt>
                <c:pt idx="1">
                  <c:v>Oxygen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uffieldfoundation.org/sites/default/files/The_Earth_and_Atm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5715000" cy="2743200"/>
          </a:xfrm>
        </p:spPr>
        <p:txBody>
          <a:bodyPr>
            <a:normAutofit/>
            <a:scene3d>
              <a:camera prst="isometricLeftDown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endParaRPr lang="en-CA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7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13678"/>
            <a:ext cx="8229600" cy="540702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Atmospheric Pressure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7660" y="645557"/>
            <a:ext cx="855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The </a:t>
            </a:r>
            <a:r>
              <a:rPr lang="en-CA" dirty="0" smtClean="0"/>
              <a:t>pressure of the air in the </a:t>
            </a:r>
            <a:r>
              <a:rPr lang="en-CA" dirty="0" smtClean="0"/>
              <a:t>atmosphere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96389" y="1081564"/>
            <a:ext cx="668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 smtClean="0"/>
              <a:t>The more particles (molecules of air), the higher the pressure </a:t>
            </a:r>
            <a:endParaRPr lang="en-CA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548670" y="1461991"/>
            <a:ext cx="7880082" cy="3344043"/>
            <a:chOff x="548670" y="1461991"/>
            <a:chExt cx="7880082" cy="3344043"/>
          </a:xfrm>
        </p:grpSpPr>
        <p:sp>
          <p:nvSpPr>
            <p:cNvPr id="6" name="TextBox 5"/>
            <p:cNvSpPr txBox="1"/>
            <p:nvPr/>
          </p:nvSpPr>
          <p:spPr>
            <a:xfrm>
              <a:off x="1431425" y="1461991"/>
              <a:ext cx="1563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u="sng" dirty="0" smtClean="0"/>
                <a:t>High Pressure </a:t>
              </a:r>
              <a:endParaRPr lang="en-CA" u="sng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5038614" y="2346601"/>
              <a:ext cx="3390138" cy="2394403"/>
              <a:chOff x="5201539" y="2086549"/>
              <a:chExt cx="3390138" cy="2394403"/>
            </a:xfrm>
          </p:grpSpPr>
          <p:grpSp>
            <p:nvGrpSpPr>
              <p:cNvPr id="55" name="Group 54"/>
              <p:cNvGrpSpPr/>
              <p:nvPr/>
            </p:nvGrpSpPr>
            <p:grpSpPr>
              <a:xfrm rot="5004116">
                <a:off x="7757509" y="3896630"/>
                <a:ext cx="464946" cy="418859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56" name="Oval 55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rot="1945084">
                <a:off x="6191573" y="3142674"/>
                <a:ext cx="419164" cy="380522"/>
                <a:chOff x="1797844" y="1871663"/>
                <a:chExt cx="431006" cy="350043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rot="3056026">
                <a:off x="5533314" y="3993799"/>
                <a:ext cx="422649" cy="385360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62" name="Oval 61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 rot="18019231">
                <a:off x="5190088" y="2911077"/>
                <a:ext cx="391875" cy="36897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65" name="Oval 64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 rot="17860399">
                <a:off x="5470065" y="2193419"/>
                <a:ext cx="409582" cy="396560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68" name="Oval 67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 rot="17252402">
                <a:off x="7557461" y="2248066"/>
                <a:ext cx="431006" cy="392357"/>
                <a:chOff x="1797844" y="1871663"/>
                <a:chExt cx="431006" cy="350043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 rot="14789317">
                <a:off x="6561898" y="2095361"/>
                <a:ext cx="429030" cy="411406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74" name="Oval 73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182102" y="2929266"/>
                <a:ext cx="409575" cy="372071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 rot="19412210">
                <a:off x="6536926" y="4099768"/>
                <a:ext cx="409575" cy="381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80" name="Oval 79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 rot="20352545">
                <a:off x="7009720" y="3268244"/>
                <a:ext cx="409575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83" name="Oval 82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grpSp>
          <p:nvGrpSpPr>
            <p:cNvPr id="100" name="Group 99"/>
            <p:cNvGrpSpPr/>
            <p:nvPr/>
          </p:nvGrpSpPr>
          <p:grpSpPr>
            <a:xfrm>
              <a:off x="741786" y="2359795"/>
              <a:ext cx="3114825" cy="2446239"/>
              <a:chOff x="473521" y="1827142"/>
              <a:chExt cx="3114825" cy="2446239"/>
            </a:xfrm>
          </p:grpSpPr>
          <p:grpSp>
            <p:nvGrpSpPr>
              <p:cNvPr id="9" name="Group 8"/>
              <p:cNvGrpSpPr/>
              <p:nvPr/>
            </p:nvGrpSpPr>
            <p:grpSpPr>
              <a:xfrm rot="19007346">
                <a:off x="1863756" y="2384837"/>
                <a:ext cx="431006" cy="382508"/>
                <a:chOff x="1797844" y="1871663"/>
                <a:chExt cx="431006" cy="350043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 rot="5004116">
                <a:off x="2915693" y="3697092"/>
                <a:ext cx="464946" cy="418859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11" name="Oval 10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 rot="1945084">
                <a:off x="2707585" y="2429968"/>
                <a:ext cx="419164" cy="380522"/>
                <a:chOff x="1797844" y="1871663"/>
                <a:chExt cx="431006" cy="350043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 rot="17252402">
                <a:off x="1068545" y="3339286"/>
                <a:ext cx="431006" cy="392357"/>
                <a:chOff x="1797844" y="1871663"/>
                <a:chExt cx="431006" cy="350043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 rot="19201528">
                <a:off x="1044075" y="2339056"/>
                <a:ext cx="384448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20" name="Oval 19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 rot="19355986">
                <a:off x="2352541" y="3888021"/>
                <a:ext cx="422649" cy="385360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23" name="Oval 22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536053" y="2749935"/>
                <a:ext cx="409575" cy="372071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26" name="Oval 25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 rot="3497306">
                <a:off x="508040" y="2293297"/>
                <a:ext cx="404208" cy="36542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29" name="Oval 28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 rot="1249563">
                <a:off x="667249" y="3918943"/>
                <a:ext cx="409575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32" name="Oval 31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 rot="8668705">
                <a:off x="1938625" y="3172852"/>
                <a:ext cx="404632" cy="373697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440541" y="2742233"/>
                <a:ext cx="409575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38" name="Oval 37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1488020">
                <a:off x="1711082" y="3725327"/>
                <a:ext cx="391875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41" name="Oval 40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 rot="13395683">
                <a:off x="956495" y="2870948"/>
                <a:ext cx="380054" cy="354505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44" name="Oval 43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 rot="17735610">
                <a:off x="1377149" y="1887728"/>
                <a:ext cx="392689" cy="383271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47" name="Oval 46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 rot="17860399">
                <a:off x="3021352" y="3064094"/>
                <a:ext cx="409582" cy="396560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 rot="16651913">
                <a:off x="2491320" y="1889973"/>
                <a:ext cx="409575" cy="379105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 rot="17252402">
                <a:off x="2415484" y="3422317"/>
                <a:ext cx="431006" cy="392357"/>
                <a:chOff x="1797844" y="1871663"/>
                <a:chExt cx="431006" cy="350043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6350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 rot="20361830">
                <a:off x="473521" y="3247755"/>
                <a:ext cx="409575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89" name="Oval 88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 rot="13419487">
                <a:off x="1954925" y="1827142"/>
                <a:ext cx="409575" cy="372071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 rot="3651966">
                <a:off x="3174823" y="2330589"/>
                <a:ext cx="431204" cy="395842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95" name="Oval 94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 rot="20352545">
                <a:off x="1232534" y="3872123"/>
                <a:ext cx="409575" cy="332184"/>
                <a:chOff x="1797844" y="1871663"/>
                <a:chExt cx="431006" cy="350043"/>
              </a:xfrm>
              <a:gradFill flip="none" rotWithShape="1">
                <a:gsLst>
                  <a:gs pos="0">
                    <a:srgbClr val="0070C0">
                      <a:tint val="66000"/>
                      <a:satMod val="160000"/>
                    </a:srgbClr>
                  </a:gs>
                  <a:gs pos="50000">
                    <a:srgbClr val="0070C0">
                      <a:tint val="44500"/>
                      <a:satMod val="160000"/>
                    </a:srgbClr>
                  </a:gs>
                  <a:gs pos="100000">
                    <a:srgbClr val="0070C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grpSpPr>
            <p:sp>
              <p:nvSpPr>
                <p:cNvPr id="98" name="Oval 97"/>
                <p:cNvSpPr/>
                <p:nvPr/>
              </p:nvSpPr>
              <p:spPr>
                <a:xfrm>
                  <a:off x="1797844" y="1871663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1969294" y="1988344"/>
                  <a:ext cx="259556" cy="233362"/>
                </a:xfrm>
                <a:prstGeom prst="ellipse">
                  <a:avLst/>
                </a:prstGeom>
                <a:grp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102" name="TextBox 101"/>
            <p:cNvSpPr txBox="1"/>
            <p:nvPr/>
          </p:nvSpPr>
          <p:spPr>
            <a:xfrm>
              <a:off x="5860393" y="1461991"/>
              <a:ext cx="15638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u="sng" dirty="0" smtClean="0"/>
                <a:t>Low Pressure </a:t>
              </a:r>
              <a:endParaRPr lang="en-CA" u="sng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8670" y="1837202"/>
              <a:ext cx="3437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i="1" dirty="0" smtClean="0"/>
                <a:t>(Crowded; many molecular collisions) </a:t>
              </a:r>
              <a:endParaRPr lang="en-CA" sz="1600" i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56624" y="1837202"/>
              <a:ext cx="387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i="1" dirty="0" smtClean="0"/>
                <a:t>(Molecules further apart; fewer collisions) </a:t>
              </a:r>
              <a:endParaRPr lang="en-CA" sz="1600" i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14679" y="2652159"/>
            <a:ext cx="7390748" cy="3243994"/>
            <a:chOff x="914679" y="2652159"/>
            <a:chExt cx="7390748" cy="3243994"/>
          </a:xfrm>
        </p:grpSpPr>
        <p:sp>
          <p:nvSpPr>
            <p:cNvPr id="103" name="TextBox 102"/>
            <p:cNvSpPr txBox="1"/>
            <p:nvPr/>
          </p:nvSpPr>
          <p:spPr>
            <a:xfrm>
              <a:off x="914679" y="5219045"/>
              <a:ext cx="739074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CA" dirty="0" smtClean="0"/>
                <a:t>Air particles tend to move from high-pressure to low-pressure areas.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CA" dirty="0" smtClean="0"/>
                <a:t>This movement gives rise to </a:t>
              </a:r>
              <a:r>
                <a:rPr lang="en-C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winds</a:t>
              </a:r>
              <a:r>
                <a:rPr lang="en-CA" dirty="0" smtClean="0"/>
                <a:t>.</a:t>
              </a:r>
              <a:endParaRPr lang="en-CA" dirty="0"/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4238625" y="2652159"/>
              <a:ext cx="388593" cy="1941552"/>
            </a:xfrm>
            <a:prstGeom prst="rightArrow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991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Atmospheric Circulation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" y="727869"/>
            <a:ext cx="82296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latin typeface="+mn-lt"/>
              </a:rPr>
              <a:t>Global movement of air surrounding the Earth</a:t>
            </a:r>
            <a:endParaRPr lang="en-CA" sz="2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1050" y="1295400"/>
            <a:ext cx="786765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</a:rPr>
              <a:t>Warmer air </a:t>
            </a:r>
            <a:r>
              <a:rPr lang="en-CA" sz="2000" i="1" dirty="0" smtClean="0">
                <a:latin typeface="+mn-lt"/>
              </a:rPr>
              <a:t>(less dense)</a:t>
            </a:r>
            <a:r>
              <a:rPr lang="en-CA" sz="2400" dirty="0" smtClean="0">
                <a:latin typeface="+mn-lt"/>
              </a:rPr>
              <a:t> rises above cooler air.</a:t>
            </a:r>
            <a:endParaRPr lang="en-CA" sz="24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81050" y="1748631"/>
            <a:ext cx="786765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CA" sz="2400" dirty="0" smtClean="0">
                <a:latin typeface="+mn-lt"/>
              </a:rPr>
              <a:t>Air tends to move from high pressure to low pressure.</a:t>
            </a:r>
            <a:endParaRPr lang="en-CA" sz="2400" dirty="0"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7975" y="3127371"/>
            <a:ext cx="8659139" cy="3142003"/>
            <a:chOff x="307975" y="3127371"/>
            <a:chExt cx="8659139" cy="3142003"/>
          </a:xfrm>
        </p:grpSpPr>
        <p:pic>
          <p:nvPicPr>
            <p:cNvPr id="1044" name="Picture 20" descr="http://i821.photobucket.com/albums/zz137/WSUSSLHA/animals/polarbea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94335" y="5430592"/>
              <a:ext cx="872779" cy="655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www.clipartbest.com/cliparts/9cz/xrp/9czxrpkB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5430592"/>
              <a:ext cx="622685" cy="6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1019348" y="3127371"/>
              <a:ext cx="7410274" cy="3142003"/>
              <a:chOff x="1019348" y="3127371"/>
              <a:chExt cx="7410274" cy="3142003"/>
            </a:xfrm>
          </p:grpSpPr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1233484" y="3127371"/>
                <a:ext cx="7196138" cy="7350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+mn-lt"/>
                  </a:rPr>
                  <a:t>Cooler air moves in from higher pressure areas (from the north and south; this helps balance the temperature on Earth).</a:t>
                </a:r>
                <a:endParaRPr lang="en-CA" sz="2000" dirty="0">
                  <a:latin typeface="+mn-lt"/>
                </a:endParaRPr>
              </a:p>
            </p:txBody>
          </p:sp>
          <p:pic>
            <p:nvPicPr>
              <p:cNvPr id="13" name="Picture 4" descr="http://www.clker.com/cliparts/B/e/R/G/e/a/curved-arrow-hi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2880" flipH="1" flipV="1">
                <a:off x="5194057" y="4933320"/>
                <a:ext cx="2980973" cy="1328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4" descr="http://www.clker.com/cliparts/B/e/R/G/e/a/curved-arrow-hi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38482" flipV="1">
                <a:off x="1019348" y="4940426"/>
                <a:ext cx="2980973" cy="1328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578119" y="4019823"/>
            <a:ext cx="7952606" cy="1279405"/>
            <a:chOff x="578119" y="4019823"/>
            <a:chExt cx="7952606" cy="1279405"/>
          </a:xfrm>
        </p:grpSpPr>
        <p:pic>
          <p:nvPicPr>
            <p:cNvPr id="1030" name="Picture 6" descr="http://resources.allocadia.com/rs/allocadia/images/curved-arrow-purple_we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075" y="4019823"/>
              <a:ext cx="2533650" cy="1226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resources.allocadia.com/rs/allocadia/images/curved-arrow-purple_we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8119" y="4072882"/>
              <a:ext cx="2533650" cy="1226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AutoShape 12" descr="data:image/png;base64,iVBORw0KGgoAAAANSUhEUgAAAHMAAACMCAMAAAB4WWYYAAABiVBMVEX///+2tr0AAABAoEDA/8AAABNBQVgAACnm5uji4uRsbHuRkZs5OVG/v8Tn5+kAACz09PV3d4GsrLOBgY3a2t0AAB/5+fnv7/AAAApBpECcnKUAABsAACMVFTqJiZRHR1zNzdHI/8cAADENDTZdXW5WVmsmJkQ6OlJmZkCQjJtqannExMQ+mUDG/8XFxcqjo6tYWDswizYrN0UvL0rO/8wAIECo36tBQUD/IECy7LMeHj5nhXQWADwlYzZiYkDR0c+Rv5cqQUVMTEAAJkAzcUBWbmeFr40qdjZDU1i/58EfHzY6H0BGP1wwO0p7ooVUfmM0ACEiE0MMZyPp8uozhToAPwB7HECsGDtEWGo4K1ESVyt2mH2lr6sZhSArmiqWnZ4mXDnlIEAeHih/VGc4AA+JankqKimVIEB8ACxoIEAwMDewACodMTsAIygoRkCBkopPa2B9w38AMilVAC7AH0BOfFsAGRaiU2YAIBSXACgRQjADIzBpo2wdRThWHkAxQkobUDJMmlBol3HEV7iAAAAKHUlEQVRoge1a7WObxhkHLAQIAUIgQEi8CIRkYwnZxpZi4sSKY0eu4zjNojV1vDbutiabk3RZ956ubba/fAeSY71ZEqC2H+bfBwddjvtx97zc8zx3EHSDG9zgBje4wQ0WDoH++ve/E4mflZOXXt269RqF9Z+HTg44GeMPr/7oYXbI9yIirYI/eMEREQxTKtS8r5FMVFKKhdg0B9GSgvKQKCQV41NGzMzxIod5JC1EoXQQyYEyFqlgZS3XkDBva+urHwqN2Z/64vmb5G8QPgpnxaFEwKlSFM47rmp6z7Y+e/jsc3z6W/qKsd7d8DrfRuKkIYdnK2rwzArw64c/mHveq3/p096xrNNOd0PZWXeZSJwQgRYtIQmDp0wVkj/1Npbv3v3s9QTODE7DUrF47969w0f7+aV8/ps358+j2XPDNCg4w9IQlDKJ3LOHF5M5KSr1/sOH8/NHm/V6qf19bWkpv985N6JpLrAPo5FMi8BCK0Ru69n9vb3Ww78Mr5mormBvO7U8wKN6IpHYPuj6nE+enL+NRKoJmQpE24ATyFZ+feuv9+9v3Xq2NdTnCdpufptfAuhx1k+64Fftyc7GUSU0oUDgWtWXJSsGv6mtr24B3P8ct2m8r7skurVZqtebz33S/DclQFk66awD1GpLfw9NSbEWB+QIrDFF91uUr/9Bqv5XlP+J+v84K2+BDMHcmn+r+RNdapaa7fa73EoPalhGzqP86fEwx2UvHYoj9EUp/KljrvCU0VnPe+26v54dMM38kneGwTAFh56fD62M6WL/mSAm+LBst9ZxT33BdQ/AROtn3Xz3zdt7IhFxv4MRVMH06X2y3XwnrQSK0y026/XEoWFpfRlnCAKfxycPQODYhok5U/uIL/7cOW229wPNuXOWaL9LfbQLyn73WMqG4yRQtoHZ4kgrrA5KSX/Q3mnWNyuBiax/dxvjeu0q0Jzc7ZPbxZAiJVCF0cZEyCLKwDi8194GqtP8AEjzHWNn59iyrOPj4/e19fX9dmK77YWUq8Nok5qRAa9CHTV980+4d/Lr+9r2j8AHLR1s1hPufj7f3WEYoxjSv8PoBA3QBe5KxBR622dM1JvvOzsPSqUN3/H8twR+38kvdXbA4pZHZTOLE6HH2nhjYBBqp/P9QY+TOwbmGXDm/9NOJNp3/HnePnsXUocgITXGmTQGBnF2gF2+OfT9z1ZDAObZ4+yclDb9eW4VEYIIaSsgmNFpnKYRT0smk1pOR6T0oBfj0XWf4t5Bqd5cAXv04XZ9I5+vre+fHeawY+s42g6mIiiA2Yt7sio55Dcd8n3gW/OP223Fb0CZk6NO5zvmeIUk1WihgT8TCsCRNJX0Mfx/FNM+6AauoMsggfWQGOZQMEVFphsAjtOeVCwMDUUfM83SAyyYZ5Hsi53MpRZAdwXH0lykrz8ZUcHavkPfdGv5L6yrBSAtjxxX9TjIlKVACyku98HfQ/xd5P6/Xwz1ETUEXsTafgSMrZArK2Tx+87SaeB+6onT0RCXcHLpRZJmf7V+uL29Uavll/afNAHn46cTvAyPKDNi7VCQu4eJ0kHNt8o7D0qfXNcNTpp0aF9wLY4fnWzXsXXfQFKZKekKWU5Fyosmwd042U6cnX/55RdnT6d2zJRDZKjTIVInm6Xmrz95+nTW2gmaFifZHQTunR5z83W10EWRwuTsPn3YiyKFkbk34UxqQaRwiE1YKKcXQcljYZyMmlwEpzy7hjCIhbhBSQsVOxrsAjgRLpR/Mee0qynIePNbyqI4uWLIF+Jz8pWw0Wp8zjC22eeMq0M8os/qQuNED36ZQYDi+wQiOd1ORJhiXJUDUDlJkh2Ss2L7Pnv6CGQGdpjLtSQ5TSrkkLiUUHK6aYLV5PjLDUDPZnAcjx0XuTMrLo0rT+eENOTJ4N0wvfVoNdsRcGgoTnQRZxOsHoqzUI1PKYwVUKYjK8XnzCLhouRGKFFcwymHs285vm1CsGaG6i8sIKiGi1a4F1KhbGsi+HTIrCcVP+bj0yGLSwvghKVfgHP++H1xnOWQCeUCOLPTa8c/DefcB543nDec/+ecv4R9KmH3lfBnnmNgw/lbwRJDOuj4nDJTjJ/Xc+FSyUaxGD/HZsPl2DKFL6B+UQ0VEHFEkVX1uJzyjPRzCCBfkdkF5CzI/BGuYLMZKMXFL1Y75tzfnfFPeZBoR+hDwCtz5w98Ts7kZBKV7LjHLbw7b+HE8EykkdFM1pLilhTwypzLZWCFrOxkGW61HDc/A4Y+FylH0KJquEmjssvGPEOTFYiuukOKJEzyiKTfhTQ8I5tNru6GuSM3BqJXkxqqTugTxCXawWeRR0dcJcWt2sUYNpOakGrz2ng9hu/5AgHdO7J4F15NSdFrC5PqQ/p4PU5w0d7yw7k1Tya91VU7clpIlwcHvpxydkypMmS2/x2w52JZuwJIvYgnWe4gJ0HpPTLdG9dkuc8J2XcvGNXLrq6WtWgbeFIf+gk4dU4FdjGW8xPypc7wL+9ecFSlAWZqRdKj8XsgwSWhFDZaZsv0hk8FpC2jbFb8mUaSaXrS/imQhF2e0A6Y/bhPqO61FM+Vs6u7WhRSecLYDg5CUHviWWc58Axya7llsi6QqTrxvswsKPpoC8X4f3lkgnvT0yrwPyq2ttdqGTCTzpKROJHRMySqf5BFouNL0GA8CLbMteULrNXSeCmtRBIoPmr/Wam/qHJxlBQuGIRkHt1du6hCrpmDeC9aWC9aIxqqpy9tk0TZQZnqcMVWjNba8h4GbIS2ckDyESNsGBlRFs64fCLRAZnqLkZkjb3WxUsvoIpTbxTsET3gsI+PJKJdroJWQXBIxlxGpmkoW4W0dKx6o62JA1Mlh8YqVyX/5g+as4K0kcRA6EeLUKpQ0eIFRaxEOhTcG0NG7aG1FntXfi53VLUgZTFLt8ywWeQoOKaAIv17ZUhqug+lWAkrolJcShBXZ+j+fUh7ZmUsOGKJc8Yi4rhoI4Zb7U9u3LcvHKJVLFpAWo3L9byyk58EPFCOMuO1LKA7RF8H+fQCMgOI5bjJvkJL5gxEZY3ll/pV45h/CAOumkxW/RCUmHinF4RURkX37xkk1/au6sZ8tDyPwElAl5xx3kNbZppX/TRdPlrDPnLKE2LMmeCp+e790ZaREt1gAXLLv+0vBKW6UVwLr5DkXPG14JqaafU4L6wAZdeMFpmDAIpOJXuoTi030AVPKeQK6NFaHy1FiUQ5jB4zPFlGIgkSSS0FjDPJGIZpm2Yx7IX3ayFY16VthEsGNRCecrgixXCxXWgfMidfb+WaRV6GMymYqVpW/IlyWtLViWuiBxfzCoYle7mCDyNNJcldN+zJRx/A5RP+NV7/Pu80HWpUSJZVd2U2QGNXlklSydkUPBf827Qfu1IIYqkqqc7Werli23aqR8naNpaTyIFxpiO4NYzIV18wr13jOO1gig+jLOI0HcIfCDQ9q///AA1gIQavuQO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AutoShape 14" descr="data:image/png;base64,iVBORw0KGgoAAAANSUhEUgAAAHMAAACMCAMAAAB4WWYYAAABiVBMVEX///+2tr0AAABAoEDA/8AAABNBQVgAACnm5uji4uRsbHuRkZs5OVG/v8Tn5+kAACz09PV3d4GsrLOBgY3a2t0AAB/5+fnv7/AAAApBpECcnKUAABsAACMVFTqJiZRHR1zNzdHI/8cAADENDTZdXW5WVmsmJkQ6OlJmZkCQjJtqannExMQ+mUDG/8XFxcqjo6tYWDswizYrN0UvL0rO/8wAIECo36tBQUD/IECy7LMeHj5nhXQWADwlYzZiYkDR0c+Rv5cqQUVMTEAAJkAzcUBWbmeFr40qdjZDU1i/58EfHzY6H0BGP1wwO0p7ooVUfmM0ACEiE0MMZyPp8uozhToAPwB7HECsGDtEWGo4K1ESVyt2mH2lr6sZhSArmiqWnZ4mXDnlIEAeHih/VGc4AA+JankqKimVIEB8ACxoIEAwMDewACodMTsAIygoRkCBkopPa2B9w38AMilVAC7AH0BOfFsAGRaiU2YAIBSXACgRQjADIzBpo2wdRThWHkAxQkobUDJMmlBol3HEV7iAAAAKHUlEQVRoge1a7WObxhkHLAQIAUIgQEi8CIRkYwnZxpZi4sSKY0eu4zjNojV1vDbutiabk3RZ956ubba/fAeSY71ZEqC2H+bfBwddjvtx97zc8zx3EHSDG9zgBje4wQ0WDoH++ve/E4mflZOXXt269RqF9Z+HTg44GeMPr/7oYXbI9yIirYI/eMEREQxTKtS8r5FMVFKKhdg0B9GSgvKQKCQV41NGzMzxIod5JC1EoXQQyYEyFqlgZS3XkDBva+urHwqN2Z/64vmb5G8QPgpnxaFEwKlSFM47rmp6z7Y+e/jsc3z6W/qKsd7d8DrfRuKkIYdnK2rwzArw64c/mHveq3/p096xrNNOd0PZWXeZSJwQgRYtIQmDp0wVkj/1Npbv3v3s9QTODE7DUrF47969w0f7+aV8/ps358+j2XPDNCg4w9IQlDKJ3LOHF5M5KSr1/sOH8/NHm/V6qf19bWkpv985N6JpLrAPo5FMi8BCK0Ru69n9vb3Ww78Mr5mormBvO7U8wKN6IpHYPuj6nE+enL+NRKoJmQpE24ATyFZ+feuv9+9v3Xq2NdTnCdpufptfAuhx1k+64Fftyc7GUSU0oUDgWtWXJSsGv6mtr24B3P8ct2m8r7skurVZqtebz33S/DclQFk66awD1GpLfw9NSbEWB+QIrDFF91uUr/9Bqv5XlP+J+v84K2+BDMHcmn+r+RNdapaa7fa73EoPalhGzqP86fEwx2UvHYoj9EUp/KljrvCU0VnPe+26v54dMM38kneGwTAFh56fD62M6WL/mSAm+LBst9ZxT33BdQ/AROtn3Xz3zdt7IhFxv4MRVMH06X2y3XwnrQSK0y026/XEoWFpfRlnCAKfxycPQODYhok5U/uIL/7cOW229wPNuXOWaL9LfbQLyn73WMqG4yRQtoHZ4kgrrA5KSX/Q3mnWNyuBiax/dxvjeu0q0Jzc7ZPbxZAiJVCF0cZEyCLKwDi8194GqtP8AEjzHWNn59iyrOPj4/e19fX9dmK77YWUq8Nok5qRAa9CHTV980+4d/Lr+9r2j8AHLR1s1hPufj7f3WEYoxjSv8PoBA3QBe5KxBR622dM1JvvOzsPSqUN3/H8twR+38kvdXbA4pZHZTOLE6HH2nhjYBBqp/P9QY+TOwbmGXDm/9NOJNp3/HnePnsXUocgITXGmTQGBnF2gF2+OfT9z1ZDAObZ4+yclDb9eW4VEYIIaSsgmNFpnKYRT0smk1pOR6T0oBfj0XWf4t5Bqd5cAXv04XZ9I5+vre+fHeawY+s42g6mIiiA2Yt7sio55Dcd8n3gW/OP223Fb0CZk6NO5zvmeIUk1WihgT8TCsCRNJX0Mfx/FNM+6AauoMsggfWQGOZQMEVFphsAjtOeVCwMDUUfM83SAyyYZ5Hsi53MpRZAdwXH0lykrz8ZUcHavkPfdGv5L6yrBSAtjxxX9TjIlKVACyku98HfQ/xd5P6/Xwz1ETUEXsTafgSMrZArK2Tx+87SaeB+6onT0RCXcHLpRZJmf7V+uL29Uavll/afNAHn46cTvAyPKDNi7VCQu4eJ0kHNt8o7D0qfXNcNTpp0aF9wLY4fnWzXsXXfQFKZKekKWU5Fyosmwd042U6cnX/55RdnT6d2zJRDZKjTIVInm6Xmrz95+nTW2gmaFifZHQTunR5z83W10EWRwuTsPn3YiyKFkbk34UxqQaRwiE1YKKcXQcljYZyMmlwEpzy7hjCIhbhBSQsVOxrsAjgRLpR/Mee0qynIePNbyqI4uWLIF+Jz8pWw0Wp8zjC22eeMq0M8os/qQuNED36ZQYDi+wQiOd1ORJhiXJUDUDlJkh2Ss2L7Pnv6CGQGdpjLtSQ5TSrkkLiUUHK6aYLV5PjLDUDPZnAcjx0XuTMrLo0rT+eENOTJ4N0wvfVoNdsRcGgoTnQRZxOsHoqzUI1PKYwVUKYjK8XnzCLhouRGKFFcwymHs285vm1CsGaG6i8sIKiGi1a4F1KhbGsi+HTIrCcVP+bj0yGLSwvghKVfgHP++H1xnOWQCeUCOLPTa8c/DefcB543nDec/+ecv4R9KmH3lfBnnmNgw/lbwRJDOuj4nDJTjJ/Xc+FSyUaxGD/HZsPl2DKFL6B+UQ0VEHFEkVX1uJzyjPRzCCBfkdkF5CzI/BGuYLMZKMXFL1Y75tzfnfFPeZBoR+hDwCtz5w98Ts7kZBKV7LjHLbw7b+HE8EykkdFM1pLilhTwypzLZWCFrOxkGW61HDc/A4Y+FylH0KJquEmjssvGPEOTFYiuukOKJEzyiKTfhTQ8I5tNru6GuSM3BqJXkxqqTugTxCXawWeRR0dcJcWt2sUYNpOakGrz2ng9hu/5AgHdO7J4F15NSdFrC5PqQ/p4PU5w0d7yw7k1Tya91VU7clpIlwcHvpxydkypMmS2/x2w52JZuwJIvYgnWe4gJ0HpPTLdG9dkuc8J2XcvGNXLrq6WtWgbeFIf+gk4dU4FdjGW8xPypc7wL+9ecFSlAWZqRdKj8XsgwSWhFDZaZsv0hk8FpC2jbFb8mUaSaXrS/imQhF2e0A6Y/bhPqO61FM+Vs6u7WhRSecLYDg5CUHviWWc58Axya7llsi6QqTrxvswsKPpoC8X4f3lkgnvT0yrwPyq2ttdqGTCTzpKROJHRMySqf5BFouNL0GA8CLbMteULrNXSeCmtRBIoPmr/Wam/qHJxlBQuGIRkHt1du6hCrpmDeC9aWC9aIxqqpy9tk0TZQZnqcMVWjNba8h4GbIS2ckDyESNsGBlRFs64fCLRAZnqLkZkjb3WxUsvoIpTbxTsET3gsI+PJKJdroJWQXBIxlxGpmkoW4W0dKx6o62JA1Mlh8YqVyX/5g+as4K0kcRA6EeLUKpQ0eIFRaxEOhTcG0NG7aG1FntXfi53VLUgZTFLt8ywWeQoOKaAIv17ZUhqug+lWAkrolJcShBXZ+j+fUh7ZmUsOGKJc8Yi4rhoI4Zb7U9u3LcvHKJVLFpAWo3L9byyk58EPFCOMuO1LKA7RF8H+fQCMgOI5bjJvkJL5gxEZY3ll/pV45h/CAOumkxW/RCUmHinF4RURkX37xkk1/au6sZ8tDyPwElAl5xx3kNbZppX/TRdPlrDPnLKE2LMmeCp+e790ZaREt1gAXLLv+0vBKW6UVwLr5DkXPG14JqaafU4L6wAZdeMFpmDAIpOJXuoTi030AVPKeQK6NFaHy1FiUQ5jB4zPFlGIgkSSS0FjDPJGIZpm2Yx7IX3ayFY16VthEsGNRCecrgixXCxXWgfMidfb+WaRV6GMymYqVpW/IlyWtLViWuiBxfzCoYle7mCDyNNJcldN+zJRx/A5RP+NV7/Pu80HWpUSJZVd2U2QGNXlklSydkUPBf827Qfu1IIYqkqqc7Werli23aqR8naNpaTyIFxpiO4NYzIV18wr13jOO1gig+jLOI0HcIfCDQ9q///AA1gIQavuQOf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4" name="Group 23"/>
          <p:cNvGrpSpPr/>
          <p:nvPr/>
        </p:nvGrpSpPr>
        <p:grpSpPr>
          <a:xfrm>
            <a:off x="1233484" y="2376486"/>
            <a:ext cx="7196138" cy="4162580"/>
            <a:chOff x="1233484" y="2376486"/>
            <a:chExt cx="7196138" cy="4162580"/>
          </a:xfrm>
        </p:grpSpPr>
        <p:grpSp>
          <p:nvGrpSpPr>
            <p:cNvPr id="12" name="Group 11"/>
            <p:cNvGrpSpPr/>
            <p:nvPr/>
          </p:nvGrpSpPr>
          <p:grpSpPr>
            <a:xfrm>
              <a:off x="1233484" y="2376486"/>
              <a:ext cx="7196138" cy="3662072"/>
              <a:chOff x="1233484" y="2376486"/>
              <a:chExt cx="7196138" cy="3662072"/>
            </a:xfrm>
          </p:grpSpPr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1233484" y="2376486"/>
                <a:ext cx="7196138" cy="7350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CA" sz="2000" dirty="0" smtClean="0">
                    <a:latin typeface="+mn-lt"/>
                  </a:rPr>
                  <a:t>Warmer air at the equator tends to rise, leaving behind a lower pressure zone near the surface.</a:t>
                </a:r>
                <a:endParaRPr lang="en-CA" sz="2000" dirty="0">
                  <a:latin typeface="+mn-lt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381375" y="4182254"/>
                <a:ext cx="2395556" cy="1856304"/>
                <a:chOff x="3381375" y="4182254"/>
                <a:chExt cx="2395556" cy="1757951"/>
              </a:xfrm>
            </p:grpSpPr>
            <p:pic>
              <p:nvPicPr>
                <p:cNvPr id="1026" name="Picture 2" descr="http://www.clipartbest.com/cliparts/MiL/aLK/MiLaLKLia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95568">
                  <a:off x="4619624" y="4182255"/>
                  <a:ext cx="1157307" cy="1757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2" descr="http://www.clipartbest.com/cliparts/MiL/aLK/MiLaLKLia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904432" flipH="1">
                  <a:off x="3381375" y="4182254"/>
                  <a:ext cx="1157307" cy="1757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2" name="Picture 24" descr="https://encrypted-tbn0.gstatic.com/images?q=tbn:ANd9GcToRj7JV_haWwHQzH5jX6BL_6yj0eMkKX9WFQoMu5W1SiFHf3t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586" y="5847551"/>
              <a:ext cx="1015661" cy="691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97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714652" y="2840047"/>
            <a:ext cx="3909737" cy="3706509"/>
            <a:chOff x="2854655" y="2752385"/>
            <a:chExt cx="3909737" cy="3706509"/>
          </a:xfrm>
        </p:grpSpPr>
        <p:pic>
          <p:nvPicPr>
            <p:cNvPr id="10" name="Picture 2" descr="http://www.esri.com/news/arcuser/0610/graphics/nospin_2-l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55" y="2752385"/>
              <a:ext cx="3909737" cy="361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/>
            <p:cNvGrpSpPr/>
            <p:nvPr/>
          </p:nvGrpSpPr>
          <p:grpSpPr>
            <a:xfrm rot="619526">
              <a:off x="2920364" y="5295231"/>
              <a:ext cx="802413" cy="805689"/>
              <a:chOff x="1174025" y="4611642"/>
              <a:chExt cx="1077913" cy="1063703"/>
            </a:xfrm>
          </p:grpSpPr>
          <p:sp>
            <p:nvSpPr>
              <p:cNvPr id="16" name="Arc 15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1088117">
              <a:off x="4679123" y="5578552"/>
              <a:ext cx="697883" cy="597335"/>
              <a:chOff x="1174025" y="4611642"/>
              <a:chExt cx="1077913" cy="1063703"/>
            </a:xfrm>
          </p:grpSpPr>
          <p:sp>
            <p:nvSpPr>
              <p:cNvPr id="23" name="Arc 22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20855698">
              <a:off x="4889397" y="5517425"/>
              <a:ext cx="867489" cy="941469"/>
              <a:chOff x="1174025" y="4611642"/>
              <a:chExt cx="1077913" cy="1063703"/>
            </a:xfrm>
          </p:grpSpPr>
          <p:sp>
            <p:nvSpPr>
              <p:cNvPr id="26" name="Arc 25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rot="10511883" flipH="1">
              <a:off x="4358296" y="3883403"/>
              <a:ext cx="1407167" cy="1356788"/>
              <a:chOff x="1174025" y="4611642"/>
              <a:chExt cx="1077913" cy="1063703"/>
            </a:xfrm>
          </p:grpSpPr>
          <p:sp>
            <p:nvSpPr>
              <p:cNvPr id="29" name="Arc 28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744302" flipH="1">
              <a:off x="4497143" y="3748607"/>
              <a:ext cx="1453277" cy="1508541"/>
              <a:chOff x="1174025" y="4611642"/>
              <a:chExt cx="1077913" cy="1063703"/>
            </a:xfrm>
          </p:grpSpPr>
          <p:sp>
            <p:nvSpPr>
              <p:cNvPr id="32" name="Arc 31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 rot="11399257" flipH="1">
              <a:off x="2925991" y="3695691"/>
              <a:ext cx="1318962" cy="1273855"/>
              <a:chOff x="1174025" y="4611642"/>
              <a:chExt cx="1077913" cy="1063703"/>
            </a:xfrm>
          </p:grpSpPr>
          <p:sp>
            <p:nvSpPr>
              <p:cNvPr id="35" name="Arc 34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744302" flipH="1">
              <a:off x="3364010" y="3469251"/>
              <a:ext cx="1453277" cy="1508541"/>
              <a:chOff x="1174025" y="4611642"/>
              <a:chExt cx="1077913" cy="1063703"/>
            </a:xfrm>
          </p:grpSpPr>
          <p:sp>
            <p:nvSpPr>
              <p:cNvPr id="38" name="Arc 37"/>
              <p:cNvSpPr/>
              <p:nvPr/>
            </p:nvSpPr>
            <p:spPr>
              <a:xfrm rot="21444244">
                <a:off x="1174025" y="4659344"/>
                <a:ext cx="1077913" cy="1016001"/>
              </a:xfrm>
              <a:prstGeom prst="arc">
                <a:avLst>
                  <a:gd name="adj1" fmla="val 16899096"/>
                  <a:gd name="adj2" fmla="val 0"/>
                </a:avLst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991311">
                <a:off x="1748700" y="4611642"/>
                <a:ext cx="95250" cy="8418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Atmospheric Circulation</a:t>
            </a:r>
            <a:endParaRPr lang="en-CA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9100" y="727869"/>
            <a:ext cx="822960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latin typeface="+mn-lt"/>
              </a:rPr>
              <a:t>Global movement of air surrounding the Earth</a:t>
            </a:r>
            <a:endParaRPr lang="en-CA" sz="2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075" y="1539081"/>
            <a:ext cx="7867650" cy="1547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CA" sz="2400" dirty="0"/>
              <a:t>Coriolis Effect: Air circulation is also affected by the fact that the Earth is spinning, causing air to take a curved path</a:t>
            </a:r>
            <a:r>
              <a:rPr lang="en-CA" sz="2400" dirty="0" smtClean="0"/>
              <a:t>. </a:t>
            </a:r>
            <a:r>
              <a:rPr lang="en-CA" sz="2200" dirty="0" smtClean="0"/>
              <a:t>(Circulation tends to be clockwise in the northern hemisphere, and counter-clockwise in the southern hemisphere)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749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Atmospheric Circulation</a:t>
            </a:r>
            <a:endParaRPr lang="en-CA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085" y="828673"/>
            <a:ext cx="8469298" cy="107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Air Mass: A large portion of atmosphere that has a relatively uniform temperature and humidity.</a:t>
            </a:r>
            <a:endParaRPr lang="en-CA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61460" y="1905000"/>
            <a:ext cx="3906175" cy="3461508"/>
            <a:chOff x="2361460" y="1905000"/>
            <a:chExt cx="3906175" cy="3461508"/>
          </a:xfrm>
        </p:grpSpPr>
        <p:pic>
          <p:nvPicPr>
            <p:cNvPr id="3074" name="Picture 2" descr="http://www.thepanamadigest.com/wp-content/uploads/2012/12/Cold_fro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460" y="2566297"/>
              <a:ext cx="3906175" cy="280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itle 1"/>
            <p:cNvSpPr txBox="1">
              <a:spLocks/>
            </p:cNvSpPr>
            <p:nvPr/>
          </p:nvSpPr>
          <p:spPr>
            <a:xfrm>
              <a:off x="3475605" y="1905000"/>
              <a:ext cx="1873189" cy="6612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Cold Front</a:t>
              </a:r>
              <a:endParaRPr lang="en-CA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8270" y="3175690"/>
            <a:ext cx="1873189" cy="1651246"/>
            <a:chOff x="585923" y="3537752"/>
            <a:chExt cx="1873189" cy="1651246"/>
          </a:xfrm>
        </p:grpSpPr>
        <p:sp>
          <p:nvSpPr>
            <p:cNvPr id="41" name="Title 1"/>
            <p:cNvSpPr txBox="1">
              <a:spLocks/>
            </p:cNvSpPr>
            <p:nvPr/>
          </p:nvSpPr>
          <p:spPr>
            <a:xfrm>
              <a:off x="585923" y="3537752"/>
              <a:ext cx="1873189" cy="12917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2000" dirty="0" smtClean="0"/>
                <a:t>Cold air mass moves into a warm air mass.</a:t>
              </a:r>
              <a:endParaRPr lang="en-CA" sz="2000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1109709" y="4771748"/>
              <a:ext cx="870011" cy="417250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06777" y="3164297"/>
            <a:ext cx="2231196" cy="1516105"/>
            <a:chOff x="6406777" y="3497515"/>
            <a:chExt cx="2231196" cy="1516105"/>
          </a:xfrm>
        </p:grpSpPr>
        <p:grpSp>
          <p:nvGrpSpPr>
            <p:cNvPr id="6" name="Group 5"/>
            <p:cNvGrpSpPr/>
            <p:nvPr/>
          </p:nvGrpSpPr>
          <p:grpSpPr>
            <a:xfrm>
              <a:off x="6656396" y="3497515"/>
              <a:ext cx="1981577" cy="1516105"/>
              <a:chOff x="6771806" y="3439811"/>
              <a:chExt cx="1981577" cy="1516105"/>
            </a:xfrm>
          </p:grpSpPr>
          <p:sp>
            <p:nvSpPr>
              <p:cNvPr id="42" name="Title 1"/>
              <p:cNvSpPr txBox="1">
                <a:spLocks/>
              </p:cNvSpPr>
              <p:nvPr/>
            </p:nvSpPr>
            <p:spPr>
              <a:xfrm>
                <a:off x="6880194" y="3439811"/>
                <a:ext cx="1873189" cy="12917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2000" dirty="0" smtClean="0"/>
                  <a:t>Warm air rises rapidly, cools, forms clouds, and often produces heavy rain.</a:t>
                </a:r>
                <a:endParaRPr lang="en-CA" sz="2000" dirty="0"/>
              </a:p>
            </p:txBody>
          </p:sp>
          <p:sp>
            <p:nvSpPr>
              <p:cNvPr id="43" name="Right Arrow 42"/>
              <p:cNvSpPr/>
              <p:nvPr/>
            </p:nvSpPr>
            <p:spPr>
              <a:xfrm rot="13770663">
                <a:off x="6658683" y="4489147"/>
                <a:ext cx="579892" cy="353646"/>
              </a:xfrm>
              <a:prstGeom prst="rightArrow">
                <a:avLst/>
              </a:prstGeom>
              <a:solidFill>
                <a:srgbClr val="F6363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 rot="16200000">
              <a:off x="6331446" y="3789897"/>
              <a:ext cx="528086" cy="377423"/>
            </a:xfrm>
            <a:prstGeom prst="rightArrow">
              <a:avLst/>
            </a:prstGeom>
            <a:solidFill>
              <a:srgbClr val="F6363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4818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29600" cy="73501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Atmospheric Circulation</a:t>
            </a:r>
            <a:endParaRPr lang="en-CA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085" y="828673"/>
            <a:ext cx="8469298" cy="1076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 smtClean="0"/>
              <a:t>Air Mass: A large portion of atmosphere that has a relatively uniform temperature and humidity.</a:t>
            </a:r>
            <a:endParaRPr lang="en-CA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7684" y="2403035"/>
            <a:ext cx="8227906" cy="2881086"/>
            <a:chOff x="6110507" y="4107010"/>
            <a:chExt cx="8227906" cy="2881086"/>
          </a:xfrm>
        </p:grpSpPr>
        <p:grpSp>
          <p:nvGrpSpPr>
            <p:cNvPr id="6" name="Group 5"/>
            <p:cNvGrpSpPr/>
            <p:nvPr/>
          </p:nvGrpSpPr>
          <p:grpSpPr>
            <a:xfrm>
              <a:off x="6110507" y="4107010"/>
              <a:ext cx="8227906" cy="2881086"/>
              <a:chOff x="6225917" y="4049306"/>
              <a:chExt cx="8227906" cy="2881086"/>
            </a:xfrm>
          </p:grpSpPr>
          <p:sp>
            <p:nvSpPr>
              <p:cNvPr id="42" name="Title 1"/>
              <p:cNvSpPr txBox="1">
                <a:spLocks/>
              </p:cNvSpPr>
              <p:nvPr/>
            </p:nvSpPr>
            <p:spPr>
              <a:xfrm>
                <a:off x="6311402" y="4049306"/>
                <a:ext cx="8142421" cy="7901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2000" dirty="0" smtClean="0"/>
                  <a:t>Warm air mass moves into cold air, rises gradually over the cold air, forming light, stratified clouds. </a:t>
                </a:r>
                <a:r>
                  <a:rPr lang="en-CA" sz="2000" i="1" dirty="0" smtClean="0"/>
                  <a:t>(often results in long-lasting showers)</a:t>
                </a:r>
                <a:endParaRPr lang="en-CA" sz="2000" i="1" dirty="0"/>
              </a:p>
            </p:txBody>
          </p:sp>
          <p:sp>
            <p:nvSpPr>
              <p:cNvPr id="43" name="Right Arrow 42"/>
              <p:cNvSpPr/>
              <p:nvPr/>
            </p:nvSpPr>
            <p:spPr>
              <a:xfrm rot="20345409">
                <a:off x="6225917" y="6576746"/>
                <a:ext cx="579892" cy="353646"/>
              </a:xfrm>
              <a:prstGeom prst="rightArrow">
                <a:avLst/>
              </a:prstGeom>
              <a:solidFill>
                <a:srgbClr val="F6363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 rot="20389784">
              <a:off x="6183208" y="5902783"/>
              <a:ext cx="528086" cy="377423"/>
            </a:xfrm>
            <a:prstGeom prst="rightArrow">
              <a:avLst/>
            </a:prstGeom>
            <a:solidFill>
              <a:srgbClr val="F6363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4100" name="Picture 4" descr="http://clasfaculty.ucdenver.edu/callen/1202/Climate/Weather/warmfront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0" y="3267631"/>
            <a:ext cx="7368466" cy="297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75605" y="1905000"/>
            <a:ext cx="1873189" cy="661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Front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151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28" y="90045"/>
            <a:ext cx="8229600" cy="76644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Atmosphere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1157317" y="1128355"/>
            <a:ext cx="2277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Wind Power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644" y="1066800"/>
            <a:ext cx="2590301" cy="6964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424028" y="2358607"/>
            <a:ext cx="3610511" cy="2197814"/>
            <a:chOff x="4255234" y="920861"/>
            <a:chExt cx="3610511" cy="2197814"/>
          </a:xfrm>
        </p:grpSpPr>
        <p:grpSp>
          <p:nvGrpSpPr>
            <p:cNvPr id="4" name="Group 3"/>
            <p:cNvGrpSpPr/>
            <p:nvPr/>
          </p:nvGrpSpPr>
          <p:grpSpPr>
            <a:xfrm>
              <a:off x="4326255" y="920861"/>
              <a:ext cx="3539490" cy="1250455"/>
              <a:chOff x="4872990" y="4513224"/>
              <a:chExt cx="3539490" cy="125045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930140" y="4939350"/>
                <a:ext cx="1352550" cy="824329"/>
                <a:chOff x="3657600" y="3834826"/>
                <a:chExt cx="1352550" cy="824329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3657600" y="3834826"/>
                  <a:ext cx="1333500" cy="824329"/>
                </a:xfrm>
                <a:prstGeom prst="round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657600" y="3897156"/>
                  <a:ext cx="135255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 smtClean="0"/>
                    <a:t>Wind *Energy</a:t>
                  </a:r>
                  <a:endParaRPr lang="en-CA" sz="2000" dirty="0"/>
                </a:p>
              </p:txBody>
            </p:sp>
          </p:grp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4872990" y="4513225"/>
                <a:ext cx="1409700" cy="53340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1800" dirty="0" smtClean="0"/>
                  <a:t>Motion</a:t>
                </a:r>
                <a:endParaRPr lang="en-CA" sz="20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7078980" y="4939350"/>
                <a:ext cx="1333500" cy="824329"/>
                <a:chOff x="3657600" y="3834826"/>
                <a:chExt cx="1333500" cy="824329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3657600" y="3834826"/>
                  <a:ext cx="1333500" cy="824329"/>
                </a:xfrm>
                <a:prstGeom prst="round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695700" y="3897156"/>
                  <a:ext cx="1219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 err="1" smtClean="0"/>
                    <a:t>ElectricalEnergy</a:t>
                  </a:r>
                  <a:endParaRPr lang="en-CA" sz="2000" dirty="0"/>
                </a:p>
              </p:txBody>
            </p:sp>
          </p:grpSp>
          <p:sp>
            <p:nvSpPr>
              <p:cNvPr id="26" name="Right Arrow 25"/>
              <p:cNvSpPr/>
              <p:nvPr/>
            </p:nvSpPr>
            <p:spPr>
              <a:xfrm>
                <a:off x="6382416" y="5050823"/>
                <a:ext cx="628650" cy="609600"/>
              </a:xfrm>
              <a:prstGeom prst="rightArrow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7078980" y="4513224"/>
                <a:ext cx="1325880" cy="53340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1800" dirty="0" smtClean="0"/>
                  <a:t>Electricity</a:t>
                </a:r>
                <a:endParaRPr lang="en-CA" sz="2000" dirty="0"/>
              </a:p>
            </p:txBody>
          </p:sp>
        </p:grp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4255234" y="2314968"/>
              <a:ext cx="2467993" cy="8037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1600" dirty="0" smtClean="0"/>
                <a:t>* Wind energy </a:t>
              </a:r>
              <a:r>
                <a:rPr lang="en-CA" sz="1600" i="1" dirty="0" smtClean="0"/>
                <a:t>(moving air)</a:t>
              </a:r>
              <a:r>
                <a:rPr lang="en-CA" sz="1600" dirty="0" smtClean="0"/>
                <a:t> is a form of kinetic energy</a:t>
              </a:r>
              <a:endParaRPr lang="en-CA" sz="1600" dirty="0"/>
            </a:p>
          </p:txBody>
        </p:sp>
      </p:grpSp>
      <p:pic>
        <p:nvPicPr>
          <p:cNvPr id="5122" name="Picture 2" descr="http://www.kruger.com/assets/uploads/KEMONT_050912_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88" y="856491"/>
            <a:ext cx="3863515" cy="57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codaily.org/wp-content/uploads/2015/03/SolarPow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9394" y="-1"/>
            <a:ext cx="98808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861" y="107800"/>
            <a:ext cx="7382021" cy="76644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from the Sun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1181363" y="1128355"/>
            <a:ext cx="222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Solar Power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644" y="1066800"/>
            <a:ext cx="2590301" cy="6964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3"/>
          <p:cNvGrpSpPr/>
          <p:nvPr/>
        </p:nvGrpSpPr>
        <p:grpSpPr>
          <a:xfrm>
            <a:off x="234730" y="2178544"/>
            <a:ext cx="3539490" cy="1250455"/>
            <a:chOff x="4872990" y="4513224"/>
            <a:chExt cx="3539490" cy="1250455"/>
          </a:xfrm>
        </p:grpSpPr>
        <p:grpSp>
          <p:nvGrpSpPr>
            <p:cNvPr id="17" name="Group 16"/>
            <p:cNvGrpSpPr/>
            <p:nvPr/>
          </p:nvGrpSpPr>
          <p:grpSpPr>
            <a:xfrm>
              <a:off x="4930140" y="4939350"/>
              <a:ext cx="1352550" cy="824329"/>
              <a:chOff x="3657600" y="3834826"/>
              <a:chExt cx="1352550" cy="82432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657600" y="3834826"/>
                <a:ext cx="1333500" cy="824329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57600" y="3897156"/>
                <a:ext cx="13525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 smtClean="0"/>
                  <a:t>Solar Energy</a:t>
                </a:r>
                <a:endParaRPr lang="en-CA" sz="2000" dirty="0"/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4872990" y="4513225"/>
              <a:ext cx="1409700" cy="53340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1800" dirty="0" smtClean="0"/>
                <a:t>Light</a:t>
              </a:r>
              <a:endParaRPr lang="en-CA" sz="20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078980" y="4939350"/>
              <a:ext cx="1333500" cy="824329"/>
              <a:chOff x="3657600" y="3834826"/>
              <a:chExt cx="1333500" cy="82432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657600" y="3834826"/>
                <a:ext cx="1333500" cy="824329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95700" y="3897156"/>
                <a:ext cx="1219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 err="1" smtClean="0"/>
                  <a:t>ElectricalEnergy</a:t>
                </a:r>
                <a:endParaRPr lang="en-CA" sz="2000" dirty="0"/>
              </a:p>
            </p:txBody>
          </p:sp>
        </p:grpSp>
        <p:sp>
          <p:nvSpPr>
            <p:cNvPr id="26" name="Right Arrow 25"/>
            <p:cNvSpPr/>
            <p:nvPr/>
          </p:nvSpPr>
          <p:spPr>
            <a:xfrm>
              <a:off x="6382416" y="5050823"/>
              <a:ext cx="628650" cy="609600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itle 1"/>
            <p:cNvSpPr txBox="1">
              <a:spLocks/>
            </p:cNvSpPr>
            <p:nvPr/>
          </p:nvSpPr>
          <p:spPr>
            <a:xfrm>
              <a:off x="7078980" y="4513224"/>
              <a:ext cx="1325880" cy="53340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1800" dirty="0" smtClean="0"/>
                <a:t>Electricity</a:t>
              </a:r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0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nasa.gov/images/content/616664main_iss030e031275_1600_946-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4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 </a:t>
            </a:r>
            <a:r>
              <a:rPr lang="en-C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(Vapour Sphere)</a:t>
            </a:r>
            <a:endParaRPr lang="en-CA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287" y="838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 of air</a:t>
            </a:r>
            <a:r>
              <a:rPr lang="en-CA" sz="2000" dirty="0" smtClean="0"/>
              <a:t> surrounding the Earth</a:t>
            </a:r>
            <a:endParaRPr lang="en-CA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83847609"/>
              </p:ext>
            </p:extLst>
          </p:nvPr>
        </p:nvGraphicFramePr>
        <p:xfrm>
          <a:off x="457200" y="1313030"/>
          <a:ext cx="7848600" cy="463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366541" y="2743200"/>
            <a:ext cx="7701259" cy="3578028"/>
            <a:chOff x="1366541" y="2743200"/>
            <a:chExt cx="7701259" cy="3578028"/>
          </a:xfrm>
        </p:grpSpPr>
        <p:sp>
          <p:nvSpPr>
            <p:cNvPr id="6" name="TextBox 5"/>
            <p:cNvSpPr txBox="1"/>
            <p:nvPr/>
          </p:nvSpPr>
          <p:spPr>
            <a:xfrm>
              <a:off x="1752600" y="3265825"/>
              <a:ext cx="751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/>
                <a:t>78%</a:t>
              </a:r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66541" y="3657600"/>
                  <a:ext cx="16763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b="1" dirty="0" smtClean="0"/>
                    <a:t>Nitrogen,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0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000" b="1" i="1" dirty="0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CA" sz="2000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541" y="3657600"/>
                  <a:ext cx="1676399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636" t="-7576" b="-257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4424657" y="2743200"/>
              <a:ext cx="751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/>
                <a:t>21%</a:t>
              </a:r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038600" y="3048000"/>
                  <a:ext cx="1524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2000" b="1" dirty="0" smtClean="0"/>
                    <a:t>Oxygen</a:t>
                  </a:r>
                  <a:r>
                    <a:rPr lang="en-CA" b="1" dirty="0"/>
                    <a:t> 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1" i="1" dirty="0" smtClean="0"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CA" b="1" i="1" dirty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048000"/>
                  <a:ext cx="152400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400" t="-7576" b="-257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791200" y="394579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/>
                <a:t>Other:</a:t>
              </a:r>
              <a:endParaRPr lang="en-CA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270375" y="4236244"/>
                  <a:ext cx="27974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dirty="0" smtClean="0"/>
                    <a:t>Water vapour,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CA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CA" i="1" dirty="0" smtClean="0">
                          <a:latin typeface="Cambria Math"/>
                        </a:rPr>
                        <m:t>𝑂</m:t>
                      </m:r>
                    </m:oMath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375" y="4236244"/>
                  <a:ext cx="279742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25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70376" y="4498181"/>
                  <a:ext cx="1959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dirty="0" smtClean="0"/>
                    <a:t>Argon, </a:t>
                  </a:r>
                  <a14:m>
                    <m:oMath xmlns:m="http://schemas.openxmlformats.org/officeDocument/2006/math">
                      <m:r>
                        <a:rPr lang="en-CA" b="0" i="1" dirty="0" smtClean="0">
                          <a:latin typeface="Cambria Math"/>
                        </a:rPr>
                        <m:t>𝐴𝑟</m:t>
                      </m:r>
                    </m:oMath>
                  </a14:m>
                  <a:r>
                    <a:rPr lang="en-CA" dirty="0" smtClean="0"/>
                    <a:t> </a:t>
                  </a:r>
                  <a:endParaRPr lang="en-CA" sz="16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376" y="4498181"/>
                  <a:ext cx="195922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181" t="-8333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267745" y="4774406"/>
                  <a:ext cx="2419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dirty="0" smtClean="0"/>
                    <a:t>Carbon dioxide</a:t>
                  </a:r>
                  <a:r>
                    <a:rPr lang="en-CA" sz="1600" dirty="0"/>
                    <a:t>, </a:t>
                  </a:r>
                  <a14:m>
                    <m:oMath xmlns:m="http://schemas.openxmlformats.org/officeDocument/2006/math">
                      <m:r>
                        <a:rPr lang="en-CA" sz="1600" i="1" dirty="0" smtClean="0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CA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dirty="0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CA" sz="160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745" y="4774406"/>
                  <a:ext cx="241905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511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74887" y="5029200"/>
                  <a:ext cx="20668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1600" dirty="0" smtClean="0"/>
                    <a:t>Neon</a:t>
                  </a:r>
                  <a:r>
                    <a:rPr lang="en-CA" sz="1400" dirty="0" smtClean="0"/>
                    <a:t>, </a:t>
                  </a:r>
                  <a14:m>
                    <m:oMath xmlns:m="http://schemas.openxmlformats.org/officeDocument/2006/math">
                      <m:r>
                        <a:rPr lang="en-CA" sz="1400" b="0" i="1" dirty="0" smtClean="0">
                          <a:latin typeface="Cambria Math"/>
                        </a:rPr>
                        <m:t>𝑁𝑒</m:t>
                      </m:r>
                    </m:oMath>
                  </a14:m>
                  <a:endParaRPr lang="en-CA" sz="1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887" y="5029200"/>
                  <a:ext cx="2066841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885" t="-5357" b="-2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267745" y="5257800"/>
                  <a:ext cx="20668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1600" dirty="0" smtClean="0"/>
                    <a:t>Helium</a:t>
                  </a:r>
                  <a:r>
                    <a:rPr lang="en-CA" sz="1600" dirty="0"/>
                    <a:t> , </a:t>
                  </a:r>
                  <a14:m>
                    <m:oMath xmlns:m="http://schemas.openxmlformats.org/officeDocument/2006/math">
                      <m:r>
                        <a:rPr lang="en-CA" sz="1600" b="0" i="1" dirty="0" smtClean="0">
                          <a:latin typeface="Cambria Math"/>
                        </a:rPr>
                        <m:t>𝐻𝑒</m:t>
                      </m:r>
                    </m:oMath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745" y="5257800"/>
                  <a:ext cx="2066841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85" t="-5455" b="-2181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267745" y="5493782"/>
                  <a:ext cx="20668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1600" dirty="0" smtClean="0"/>
                    <a:t>Methane, </a:t>
                  </a:r>
                  <a14:m>
                    <m:oMath xmlns:m="http://schemas.openxmlformats.org/officeDocument/2006/math">
                      <m:r>
                        <a:rPr lang="en-CA" sz="1600" i="1" dirty="0">
                          <a:latin typeface="Cambria Math"/>
                        </a:rPr>
                        <m:t>𝐶</m:t>
                      </m:r>
                      <m:sSub>
                        <m:sSubPr>
                          <m:ctrlPr>
                            <a:rPr lang="en-CA" sz="16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1600" b="0" i="1" dirty="0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CA" sz="16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endParaRPr lang="en-CA" sz="16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745" y="5493782"/>
                  <a:ext cx="2066841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885" t="-5357" b="-2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267745" y="5715000"/>
                  <a:ext cx="206684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CA" sz="1600" dirty="0" smtClean="0"/>
                    <a:t>Krypton, </a:t>
                  </a:r>
                  <a14:m>
                    <m:oMath xmlns:m="http://schemas.openxmlformats.org/officeDocument/2006/math">
                      <m:r>
                        <a:rPr lang="en-CA" sz="1600" b="0" i="1" dirty="0" smtClean="0">
                          <a:latin typeface="Cambria Math"/>
                        </a:rPr>
                        <m:t>𝐾</m:t>
                      </m:r>
                      <m:r>
                        <a:rPr lang="en-CA" sz="1600" i="1" dirty="0">
                          <a:latin typeface="Cambria Math"/>
                        </a:rPr>
                        <m:t>𝑟</m:t>
                      </m:r>
                    </m:oMath>
                  </a14:m>
                  <a:r>
                    <a:rPr lang="en-CA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7745" y="5715000"/>
                  <a:ext cx="2066841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885" t="-5455" b="-2181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6629400" y="6016428"/>
              <a:ext cx="582635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etc…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6902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2425" y="989993"/>
            <a:ext cx="8305800" cy="5350027"/>
            <a:chOff x="983603" y="948466"/>
            <a:chExt cx="8305800" cy="5350027"/>
          </a:xfrm>
        </p:grpSpPr>
        <p:grpSp>
          <p:nvGrpSpPr>
            <p:cNvPr id="48" name="Group 47"/>
            <p:cNvGrpSpPr/>
            <p:nvPr/>
          </p:nvGrpSpPr>
          <p:grpSpPr>
            <a:xfrm>
              <a:off x="983603" y="948466"/>
              <a:ext cx="6600932" cy="5350027"/>
              <a:chOff x="1197916" y="1030386"/>
              <a:chExt cx="6600932" cy="535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97916" y="1030386"/>
                <a:ext cx="5368619" cy="5209780"/>
                <a:chOff x="1197916" y="1030386"/>
                <a:chExt cx="5368619" cy="5209780"/>
              </a:xfrm>
            </p:grpSpPr>
            <p:sp>
              <p:nvSpPr>
                <p:cNvPr id="3" name="Flowchart: Manual Operation 2"/>
                <p:cNvSpPr/>
                <p:nvPr/>
              </p:nvSpPr>
              <p:spPr>
                <a:xfrm>
                  <a:off x="2133600" y="1030386"/>
                  <a:ext cx="4343400" cy="5181600"/>
                </a:xfrm>
                <a:prstGeom prst="flowChartManualOperatio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33700" y="5791200"/>
                  <a:ext cx="28765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50292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67000" y="4298950"/>
                  <a:ext cx="342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49488" y="1652995"/>
                  <a:ext cx="43170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197916" y="6234444"/>
                  <a:ext cx="4585347" cy="5722"/>
                </a:xfrm>
                <a:prstGeom prst="line">
                  <a:avLst/>
                </a:prstGeom>
                <a:ln w="57150">
                  <a:solidFill>
                    <a:srgbClr val="3C9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5743575" y="1483718"/>
                <a:ext cx="2055273" cy="4896695"/>
                <a:chOff x="5743575" y="1483718"/>
                <a:chExt cx="2055273" cy="489669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743575" y="5621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15 km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43575" y="6041859"/>
                  <a:ext cx="1061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Sea level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26455" y="4859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 km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96000" y="412967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80 km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8688" y="1483718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500 km</a:t>
                  </a: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3305176" y="1100843"/>
                <a:ext cx="2057398" cy="5099534"/>
                <a:chOff x="3305176" y="1100843"/>
                <a:chExt cx="2057398" cy="5099534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21883" y="1100843"/>
                  <a:ext cx="1524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Exosphere</a:t>
                  </a:r>
                  <a:endParaRPr lang="en-CA" sz="20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314700" y="2705438"/>
                  <a:ext cx="20478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Thermosphere</a:t>
                  </a:r>
                  <a:endParaRPr lang="en-CA" sz="20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409950" y="4468227"/>
                  <a:ext cx="18573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Mesosphere</a:t>
                  </a:r>
                  <a:endParaRPr lang="en-CA" sz="2000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409950" y="5198477"/>
                  <a:ext cx="18573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Stratosphere</a:t>
                  </a:r>
                  <a:endParaRPr lang="en-CA" sz="20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305176" y="5738712"/>
                  <a:ext cx="20478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Troposphere</a:t>
                  </a:r>
                  <a:endParaRPr lang="en-CA" sz="2000" dirty="0"/>
                </a:p>
              </p:txBody>
            </p:sp>
          </p:grpSp>
        </p:grpSp>
        <p:cxnSp>
          <p:nvCxnSpPr>
            <p:cNvPr id="52" name="Straight Connector 51"/>
            <p:cNvCxnSpPr/>
            <p:nvPr/>
          </p:nvCxnSpPr>
          <p:spPr>
            <a:xfrm>
              <a:off x="6408419" y="6158246"/>
              <a:ext cx="2880984" cy="0"/>
            </a:xfrm>
            <a:prstGeom prst="line">
              <a:avLst/>
            </a:prstGeom>
            <a:ln w="57150">
              <a:solidFill>
                <a:srgbClr val="3C94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AutoShape 4" descr="Image result for clouds lightning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clipartlord.com/wp-content/uploads/2015/02/clou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5" y="5881678"/>
            <a:ext cx="342847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loud 2047"/>
          <p:cNvSpPr/>
          <p:nvPr/>
        </p:nvSpPr>
        <p:spPr>
          <a:xfrm>
            <a:off x="736157" y="5940071"/>
            <a:ext cx="285455" cy="13952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AutoShape 14" descr="http://www.clker.com/cliparts/c/7/t/A/B/m/aeroplane2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4" name="Picture 16" descr="Image result for airplane anim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2" y="5588567"/>
            <a:ext cx="497851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0" y="402600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705355" y="5350242"/>
            <a:ext cx="1382854" cy="276999"/>
            <a:chOff x="618376" y="5294299"/>
            <a:chExt cx="1382854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721070" y="529429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Ozone layer</a:t>
              </a:r>
            </a:p>
          </p:txBody>
        </p:sp>
        <p:cxnSp>
          <p:nvCxnSpPr>
            <p:cNvPr id="2052" name="Straight Connector 2051"/>
            <p:cNvCxnSpPr/>
            <p:nvPr/>
          </p:nvCxnSpPr>
          <p:spPr>
            <a:xfrm>
              <a:off x="618376" y="5348402"/>
              <a:ext cx="12758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4369" y="5532624"/>
              <a:ext cx="13495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30" descr="http://asd.gsfc.nasa.gov/archive/sm3a/art/HST%20Animation%20Sequences_files/hst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178114"/>
            <a:ext cx="592794" cy="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/>
          <p:cNvCxnSpPr/>
          <p:nvPr/>
        </p:nvCxnSpPr>
        <p:spPr>
          <a:xfrm>
            <a:off x="1155741" y="989993"/>
            <a:ext cx="4565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260004" y="788987"/>
            <a:ext cx="56209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00626" y="809018"/>
            <a:ext cx="61765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4" y="367956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457200" y="76201"/>
            <a:ext cx="6147786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cap="all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r>
              <a:rPr lang="en-CA" sz="32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CA" sz="2400" b="1" cap="all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(Layers)</a:t>
            </a:r>
            <a:endParaRPr lang="en-CA" sz="3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3" name="Picture 2" descr="http://www.nasa.gov/images/content/155390main_jsc2006e33316_hi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2159781"/>
            <a:ext cx="891265" cy="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4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6147786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r>
              <a:rPr lang="en-C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CA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(Layers)</a:t>
            </a:r>
            <a:endParaRPr lang="en-CA" sz="3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52425" y="989993"/>
            <a:ext cx="8305800" cy="5350027"/>
            <a:chOff x="983603" y="948466"/>
            <a:chExt cx="8305800" cy="5350027"/>
          </a:xfrm>
        </p:grpSpPr>
        <p:grpSp>
          <p:nvGrpSpPr>
            <p:cNvPr id="48" name="Group 47"/>
            <p:cNvGrpSpPr/>
            <p:nvPr/>
          </p:nvGrpSpPr>
          <p:grpSpPr>
            <a:xfrm>
              <a:off x="983603" y="948466"/>
              <a:ext cx="6600932" cy="5350027"/>
              <a:chOff x="1197916" y="1030386"/>
              <a:chExt cx="6600932" cy="535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97916" y="1030386"/>
                <a:ext cx="5368619" cy="5209780"/>
                <a:chOff x="1197916" y="1030386"/>
                <a:chExt cx="5368619" cy="5209780"/>
              </a:xfrm>
            </p:grpSpPr>
            <p:sp>
              <p:nvSpPr>
                <p:cNvPr id="3" name="Flowchart: Manual Operation 2"/>
                <p:cNvSpPr/>
                <p:nvPr/>
              </p:nvSpPr>
              <p:spPr>
                <a:xfrm>
                  <a:off x="2133600" y="1030386"/>
                  <a:ext cx="4343400" cy="5181600"/>
                </a:xfrm>
                <a:prstGeom prst="flowChartManualOperatio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33700" y="5791200"/>
                  <a:ext cx="28765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50292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67000" y="4298950"/>
                  <a:ext cx="342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49488" y="1652995"/>
                  <a:ext cx="43170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197916" y="6234444"/>
                  <a:ext cx="4585347" cy="5722"/>
                </a:xfrm>
                <a:prstGeom prst="line">
                  <a:avLst/>
                </a:prstGeom>
                <a:ln w="57150">
                  <a:solidFill>
                    <a:srgbClr val="3C9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5743575" y="1483718"/>
                <a:ext cx="2055273" cy="4896695"/>
                <a:chOff x="5743575" y="1483718"/>
                <a:chExt cx="2055273" cy="489669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743575" y="5621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15 km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43575" y="6041859"/>
                  <a:ext cx="1061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Sea level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26455" y="4859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 km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96000" y="412967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80 km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8688" y="1483718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500 km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305176" y="5738712"/>
                <a:ext cx="2047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Troposphere</a:t>
                </a:r>
                <a:endParaRPr lang="en-CA" sz="2000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6408419" y="6158246"/>
              <a:ext cx="2880984" cy="0"/>
            </a:xfrm>
            <a:prstGeom prst="line">
              <a:avLst/>
            </a:prstGeom>
            <a:ln w="57150">
              <a:solidFill>
                <a:srgbClr val="3C94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AutoShape 4" descr="Image result for clouds lightning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clipartlord.com/wp-content/uploads/2015/02/clou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5" y="5881678"/>
            <a:ext cx="342847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loud 2047"/>
          <p:cNvSpPr/>
          <p:nvPr/>
        </p:nvSpPr>
        <p:spPr>
          <a:xfrm>
            <a:off x="736157" y="5940071"/>
            <a:ext cx="285455" cy="13952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AutoShape 14" descr="http://www.clker.com/cliparts/c/7/t/A/B/m/aeroplane2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4" name="Picture 16" descr="Image result for airplane anim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3" y="5605657"/>
            <a:ext cx="497851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0" y="402600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705355" y="5350242"/>
            <a:ext cx="1382854" cy="276999"/>
            <a:chOff x="618376" y="5294299"/>
            <a:chExt cx="1382854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721070" y="529429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Ozone layer</a:t>
              </a:r>
            </a:p>
          </p:txBody>
        </p:sp>
        <p:cxnSp>
          <p:nvCxnSpPr>
            <p:cNvPr id="2052" name="Straight Connector 2051"/>
            <p:cNvCxnSpPr/>
            <p:nvPr/>
          </p:nvCxnSpPr>
          <p:spPr>
            <a:xfrm>
              <a:off x="618376" y="5348402"/>
              <a:ext cx="12758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4369" y="5532624"/>
              <a:ext cx="13495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30" descr="http://asd.gsfc.nasa.gov/archive/sm3a/art/HST%20Animation%20Sequences_files/hst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178114"/>
            <a:ext cx="592794" cy="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/>
          <p:cNvCxnSpPr/>
          <p:nvPr/>
        </p:nvCxnSpPr>
        <p:spPr>
          <a:xfrm>
            <a:off x="1155741" y="989993"/>
            <a:ext cx="4565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260004" y="788987"/>
            <a:ext cx="56209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00626" y="809018"/>
            <a:ext cx="61765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4" y="367956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777241" y="1787495"/>
            <a:ext cx="2967264" cy="3933747"/>
            <a:chOff x="5777241" y="1787495"/>
            <a:chExt cx="2967264" cy="3933747"/>
          </a:xfrm>
        </p:grpSpPr>
        <p:sp>
          <p:nvSpPr>
            <p:cNvPr id="51" name="TextBox 50"/>
            <p:cNvSpPr txBox="1"/>
            <p:nvPr/>
          </p:nvSpPr>
          <p:spPr>
            <a:xfrm>
              <a:off x="6377060" y="1787495"/>
              <a:ext cx="2047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Troposphere</a:t>
              </a:r>
              <a:endParaRPr lang="en-CA" sz="2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77241" y="2934462"/>
              <a:ext cx="2967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Contains 75% of the mass of the atmosphere.</a:t>
              </a:r>
              <a:endParaRPr lang="en-CA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26366" y="3796892"/>
              <a:ext cx="25973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Contains the cloud formations and storms.</a:t>
              </a:r>
              <a:endParaRPr lang="en-CA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8245" y="4797912"/>
              <a:ext cx="23449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Temperature and air pressure drop as altitude increases.</a:t>
              </a:r>
              <a:endParaRPr lang="en-CA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8245" y="2168971"/>
              <a:ext cx="244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i="1" dirty="0" smtClean="0"/>
                <a:t>(Sphere of Change)</a:t>
              </a:r>
              <a:endParaRPr lang="en-CA" i="1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890589" y="2681056"/>
              <a:ext cx="2853916" cy="8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2" descr="http://www.nasa.gov/images/content/155390main_jsc2006e33316_hi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2159781"/>
            <a:ext cx="891265" cy="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2425" y="989993"/>
            <a:ext cx="8305800" cy="5350027"/>
            <a:chOff x="983603" y="948466"/>
            <a:chExt cx="8305800" cy="5350027"/>
          </a:xfrm>
        </p:grpSpPr>
        <p:grpSp>
          <p:nvGrpSpPr>
            <p:cNvPr id="48" name="Group 47"/>
            <p:cNvGrpSpPr/>
            <p:nvPr/>
          </p:nvGrpSpPr>
          <p:grpSpPr>
            <a:xfrm>
              <a:off x="983603" y="948466"/>
              <a:ext cx="6600932" cy="5350027"/>
              <a:chOff x="1197916" y="1030386"/>
              <a:chExt cx="6600932" cy="535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97916" y="1030386"/>
                <a:ext cx="5368619" cy="5209780"/>
                <a:chOff x="1197916" y="1030386"/>
                <a:chExt cx="5368619" cy="5209780"/>
              </a:xfrm>
            </p:grpSpPr>
            <p:sp>
              <p:nvSpPr>
                <p:cNvPr id="3" name="Flowchart: Manual Operation 2"/>
                <p:cNvSpPr/>
                <p:nvPr/>
              </p:nvSpPr>
              <p:spPr>
                <a:xfrm>
                  <a:off x="2133600" y="1030386"/>
                  <a:ext cx="4343400" cy="5181600"/>
                </a:xfrm>
                <a:prstGeom prst="flowChartManualOperatio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33700" y="5791200"/>
                  <a:ext cx="28765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50292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67000" y="4298950"/>
                  <a:ext cx="342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49488" y="1652995"/>
                  <a:ext cx="43170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197916" y="6234444"/>
                  <a:ext cx="4585347" cy="5722"/>
                </a:xfrm>
                <a:prstGeom prst="line">
                  <a:avLst/>
                </a:prstGeom>
                <a:ln w="57150">
                  <a:solidFill>
                    <a:srgbClr val="3C9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5743575" y="1483718"/>
                <a:ext cx="2055273" cy="4896695"/>
                <a:chOff x="5743575" y="1483718"/>
                <a:chExt cx="2055273" cy="489669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743575" y="5621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15 km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43575" y="6041859"/>
                  <a:ext cx="1061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Sea level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26455" y="4859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 km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96000" y="412967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80 km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8688" y="1483718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500 km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3409950" y="5198477"/>
                <a:ext cx="1857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Stratosphere</a:t>
                </a:r>
                <a:endParaRPr lang="en-CA" sz="2000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6408419" y="6158246"/>
              <a:ext cx="2880984" cy="0"/>
            </a:xfrm>
            <a:prstGeom prst="line">
              <a:avLst/>
            </a:prstGeom>
            <a:ln w="57150">
              <a:solidFill>
                <a:srgbClr val="3C94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AutoShape 4" descr="Image result for clouds lightning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clipartlord.com/wp-content/uploads/2015/02/clou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5" y="5881678"/>
            <a:ext cx="342847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loud 2047"/>
          <p:cNvSpPr/>
          <p:nvPr/>
        </p:nvSpPr>
        <p:spPr>
          <a:xfrm>
            <a:off x="736157" y="5940071"/>
            <a:ext cx="285455" cy="13952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AutoShape 14" descr="http://www.clker.com/cliparts/c/7/t/A/B/m/aeroplane2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4" name="Picture 16" descr="Image result for airplane anim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79" y="5588567"/>
            <a:ext cx="497851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0" y="402600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705355" y="5350242"/>
            <a:ext cx="1382854" cy="276999"/>
            <a:chOff x="618376" y="5294299"/>
            <a:chExt cx="1382854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721070" y="529429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Ozone layer</a:t>
              </a:r>
            </a:p>
          </p:txBody>
        </p:sp>
        <p:cxnSp>
          <p:nvCxnSpPr>
            <p:cNvPr id="2052" name="Straight Connector 2051"/>
            <p:cNvCxnSpPr/>
            <p:nvPr/>
          </p:nvCxnSpPr>
          <p:spPr>
            <a:xfrm>
              <a:off x="618376" y="5348402"/>
              <a:ext cx="12758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4369" y="5532624"/>
              <a:ext cx="13495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30" descr="http://asd.gsfc.nasa.gov/archive/sm3a/art/HST%20Animation%20Sequences_files/hst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178114"/>
            <a:ext cx="592794" cy="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/>
          <p:cNvCxnSpPr/>
          <p:nvPr/>
        </p:nvCxnSpPr>
        <p:spPr>
          <a:xfrm>
            <a:off x="1155741" y="989993"/>
            <a:ext cx="4565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260004" y="788987"/>
            <a:ext cx="56209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00626" y="809018"/>
            <a:ext cx="61765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4" y="367956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77241" y="1787495"/>
            <a:ext cx="2967264" cy="3561007"/>
            <a:chOff x="5777241" y="1787495"/>
            <a:chExt cx="2967264" cy="3561007"/>
          </a:xfrm>
        </p:grpSpPr>
        <p:sp>
          <p:nvSpPr>
            <p:cNvPr id="51" name="TextBox 50"/>
            <p:cNvSpPr txBox="1"/>
            <p:nvPr/>
          </p:nvSpPr>
          <p:spPr>
            <a:xfrm>
              <a:off x="6377060" y="1787495"/>
              <a:ext cx="2047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Stratosphere</a:t>
              </a:r>
              <a:endParaRPr lang="en-CA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77241" y="2998899"/>
              <a:ext cx="29672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Contains the ozone layer which absorbs harmful ultraviolet radiation from the sun.</a:t>
              </a:r>
              <a:endParaRPr lang="en-CA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05140" y="4425172"/>
              <a:ext cx="27530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Temperature increases as altitude increases </a:t>
              </a:r>
              <a:r>
                <a:rPr lang="en-CA" i="1" dirty="0" smtClean="0"/>
                <a:t>(due to the ozone layer).</a:t>
              </a:r>
              <a:endParaRPr lang="en-CA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78245" y="2168971"/>
              <a:ext cx="244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i="1" dirty="0" smtClean="0"/>
                <a:t>(Stratified Sphere)</a:t>
              </a:r>
              <a:endParaRPr lang="en-CA" i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890589" y="2681056"/>
              <a:ext cx="2853916" cy="8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6147786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r>
              <a:rPr lang="en-C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CA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(Layers)</a:t>
            </a:r>
            <a:endParaRPr lang="en-CA" sz="3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" name="Picture 2" descr="http://www.nasa.gov/images/content/155390main_jsc2006e33316_hi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2159781"/>
            <a:ext cx="891265" cy="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2425" y="989993"/>
            <a:ext cx="8305800" cy="5350027"/>
            <a:chOff x="983603" y="948466"/>
            <a:chExt cx="8305800" cy="5350027"/>
          </a:xfrm>
        </p:grpSpPr>
        <p:grpSp>
          <p:nvGrpSpPr>
            <p:cNvPr id="48" name="Group 47"/>
            <p:cNvGrpSpPr/>
            <p:nvPr/>
          </p:nvGrpSpPr>
          <p:grpSpPr>
            <a:xfrm>
              <a:off x="983603" y="948466"/>
              <a:ext cx="6600932" cy="5350027"/>
              <a:chOff x="1197916" y="1030386"/>
              <a:chExt cx="6600932" cy="535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97916" y="1030386"/>
                <a:ext cx="5368619" cy="5209780"/>
                <a:chOff x="1197916" y="1030386"/>
                <a:chExt cx="5368619" cy="5209780"/>
              </a:xfrm>
            </p:grpSpPr>
            <p:sp>
              <p:nvSpPr>
                <p:cNvPr id="3" name="Flowchart: Manual Operation 2"/>
                <p:cNvSpPr/>
                <p:nvPr/>
              </p:nvSpPr>
              <p:spPr>
                <a:xfrm>
                  <a:off x="2133600" y="1030386"/>
                  <a:ext cx="4343400" cy="5181600"/>
                </a:xfrm>
                <a:prstGeom prst="flowChartManualOperatio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33700" y="5791200"/>
                  <a:ext cx="28765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50292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67000" y="4298950"/>
                  <a:ext cx="342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49488" y="1652995"/>
                  <a:ext cx="43170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197916" y="6234444"/>
                  <a:ext cx="4585347" cy="5722"/>
                </a:xfrm>
                <a:prstGeom prst="line">
                  <a:avLst/>
                </a:prstGeom>
                <a:ln w="57150">
                  <a:solidFill>
                    <a:srgbClr val="3C9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5743575" y="1483718"/>
                <a:ext cx="2055273" cy="4896695"/>
                <a:chOff x="5743575" y="1483718"/>
                <a:chExt cx="2055273" cy="489669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743575" y="5621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15 km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43575" y="6041859"/>
                  <a:ext cx="1061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Sea level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26455" y="4859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 km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96000" y="412967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80 km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8688" y="1483718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500 km</a:t>
                  </a: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3409950" y="4468227"/>
                <a:ext cx="1857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Mesosphere</a:t>
                </a:r>
                <a:endParaRPr lang="en-CA" sz="2000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6408419" y="6158246"/>
              <a:ext cx="2880984" cy="0"/>
            </a:xfrm>
            <a:prstGeom prst="line">
              <a:avLst/>
            </a:prstGeom>
            <a:ln w="57150">
              <a:solidFill>
                <a:srgbClr val="3C94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AutoShape 4" descr="Image result for clouds lightning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clipartlord.com/wp-content/uploads/2015/02/clou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5" y="5881678"/>
            <a:ext cx="342847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loud 2047"/>
          <p:cNvSpPr/>
          <p:nvPr/>
        </p:nvSpPr>
        <p:spPr>
          <a:xfrm>
            <a:off x="736157" y="5940071"/>
            <a:ext cx="285455" cy="13952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AutoShape 14" descr="http://www.clker.com/cliparts/c/7/t/A/B/m/aeroplane2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4" name="Picture 16" descr="Image result for airplane anim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3" y="5598457"/>
            <a:ext cx="497851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0" y="402600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705355" y="5350242"/>
            <a:ext cx="1382854" cy="276999"/>
            <a:chOff x="618376" y="5294299"/>
            <a:chExt cx="1382854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721070" y="529429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Ozone layer</a:t>
              </a:r>
            </a:p>
          </p:txBody>
        </p:sp>
        <p:cxnSp>
          <p:nvCxnSpPr>
            <p:cNvPr id="2052" name="Straight Connector 2051"/>
            <p:cNvCxnSpPr/>
            <p:nvPr/>
          </p:nvCxnSpPr>
          <p:spPr>
            <a:xfrm>
              <a:off x="618376" y="5348402"/>
              <a:ext cx="12758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4369" y="5532624"/>
              <a:ext cx="13495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30" descr="http://asd.gsfc.nasa.gov/archive/sm3a/art/HST%20Animation%20Sequences_files/hst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178114"/>
            <a:ext cx="592794" cy="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/>
          <p:cNvCxnSpPr/>
          <p:nvPr/>
        </p:nvCxnSpPr>
        <p:spPr>
          <a:xfrm>
            <a:off x="1155741" y="989993"/>
            <a:ext cx="4565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260004" y="788987"/>
            <a:ext cx="56209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00626" y="809018"/>
            <a:ext cx="61765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4" y="367956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5780812" y="1874076"/>
            <a:ext cx="2967264" cy="3284008"/>
            <a:chOff x="5777241" y="1787495"/>
            <a:chExt cx="2967264" cy="3284008"/>
          </a:xfrm>
        </p:grpSpPr>
        <p:sp>
          <p:nvSpPr>
            <p:cNvPr id="53" name="TextBox 52"/>
            <p:cNvSpPr txBox="1"/>
            <p:nvPr/>
          </p:nvSpPr>
          <p:spPr>
            <a:xfrm>
              <a:off x="6377060" y="1787495"/>
              <a:ext cx="2047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Mesosphere</a:t>
              </a:r>
              <a:endParaRPr lang="en-CA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777241" y="2998899"/>
                  <a:ext cx="296726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 algn="ctr">
                    <a:buFont typeface="Wingdings" panose="05000000000000000000" pitchFamily="2" charset="2"/>
                    <a:buChar char="Ø"/>
                  </a:pPr>
                  <a:r>
                    <a:rPr lang="en-CA" dirty="0" smtClean="0"/>
                    <a:t>Coldest layer of the atmosphere; temperature drops as </a:t>
                  </a:r>
                  <a:r>
                    <a:rPr lang="en-CA" dirty="0"/>
                    <a:t>altitude </a:t>
                  </a:r>
                  <a:r>
                    <a:rPr lang="en-CA" dirty="0" smtClean="0"/>
                    <a:t>rises </a:t>
                  </a:r>
                  <a:r>
                    <a:rPr lang="en-CA" i="1" dirty="0" smtClean="0"/>
                    <a:t>(as low as </a:t>
                  </a:r>
                  <a14:m>
                    <m:oMath xmlns:m="http://schemas.openxmlformats.org/officeDocument/2006/math">
                      <m:r>
                        <a:rPr lang="en-CA" i="1" dirty="0" smtClean="0">
                          <a:latin typeface="Cambria Math"/>
                        </a:rPr>
                        <m:t>−</m:t>
                      </m:r>
                      <m:r>
                        <a:rPr lang="en-CA" b="0" i="1" dirty="0" smtClean="0">
                          <a:latin typeface="Cambria Math"/>
                        </a:rPr>
                        <m:t>10</m:t>
                      </m:r>
                      <m:r>
                        <a:rPr lang="en-CA" i="1" dirty="0" smtClean="0">
                          <a:latin typeface="Cambria Math"/>
                        </a:rPr>
                        <m:t>0</m:t>
                      </m:r>
                      <m:r>
                        <a:rPr lang="en-CA" i="1" dirty="0" smtClean="0">
                          <a:latin typeface="Cambria Math"/>
                          <a:ea typeface="Cambria Math"/>
                        </a:rPr>
                        <m:t>℃</m:t>
                      </m:r>
                    </m:oMath>
                  </a14:m>
                  <a:r>
                    <a:rPr lang="en-CA" i="1" dirty="0" smtClean="0"/>
                    <a:t> at the top).</a:t>
                  </a:r>
                  <a:endParaRPr lang="en-CA" i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241" y="2998899"/>
                  <a:ext cx="2967264" cy="120032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538" r="-1848" b="-710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5905140" y="4425172"/>
              <a:ext cx="2718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Contains very few air molecules.</a:t>
              </a:r>
              <a:endParaRPr lang="en-CA" i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78245" y="2168971"/>
              <a:ext cx="244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i="1" dirty="0" smtClean="0"/>
                <a:t>(Middle Sphere)</a:t>
              </a:r>
              <a:endParaRPr lang="en-CA" i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5890589" y="2681056"/>
              <a:ext cx="2853916" cy="8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2" descr="http://www.nasa.gov/images/content/155390main_jsc2006e33316_hig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2159781"/>
            <a:ext cx="891265" cy="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6147786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r>
              <a:rPr lang="en-C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CA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(Layers)</a:t>
            </a:r>
            <a:endParaRPr lang="en-CA" sz="3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2425" y="989993"/>
            <a:ext cx="8305800" cy="5350027"/>
            <a:chOff x="983603" y="948466"/>
            <a:chExt cx="8305800" cy="5350027"/>
          </a:xfrm>
        </p:grpSpPr>
        <p:grpSp>
          <p:nvGrpSpPr>
            <p:cNvPr id="48" name="Group 47"/>
            <p:cNvGrpSpPr/>
            <p:nvPr/>
          </p:nvGrpSpPr>
          <p:grpSpPr>
            <a:xfrm>
              <a:off x="983603" y="948466"/>
              <a:ext cx="6600932" cy="5350027"/>
              <a:chOff x="1197916" y="1030386"/>
              <a:chExt cx="6600932" cy="535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97916" y="1030386"/>
                <a:ext cx="5368619" cy="5209780"/>
                <a:chOff x="1197916" y="1030386"/>
                <a:chExt cx="5368619" cy="5209780"/>
              </a:xfrm>
            </p:grpSpPr>
            <p:sp>
              <p:nvSpPr>
                <p:cNvPr id="3" name="Flowchart: Manual Operation 2"/>
                <p:cNvSpPr/>
                <p:nvPr/>
              </p:nvSpPr>
              <p:spPr>
                <a:xfrm>
                  <a:off x="2133600" y="1030386"/>
                  <a:ext cx="4343400" cy="5181600"/>
                </a:xfrm>
                <a:prstGeom prst="flowChartManualOperatio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33700" y="5791200"/>
                  <a:ext cx="28765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50292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67000" y="4298950"/>
                  <a:ext cx="342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49488" y="1652995"/>
                  <a:ext cx="43170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197916" y="6234444"/>
                  <a:ext cx="4585347" cy="5722"/>
                </a:xfrm>
                <a:prstGeom prst="line">
                  <a:avLst/>
                </a:prstGeom>
                <a:ln w="57150">
                  <a:solidFill>
                    <a:srgbClr val="3C9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5743575" y="1483718"/>
                <a:ext cx="2055273" cy="4896695"/>
                <a:chOff x="5743575" y="1483718"/>
                <a:chExt cx="2055273" cy="489669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743575" y="5621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15 km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43575" y="6041859"/>
                  <a:ext cx="1061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Sea level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26455" y="4859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 km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96000" y="412967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80 km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8688" y="1483718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500 km</a:t>
                  </a: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3314700" y="2705438"/>
                <a:ext cx="2047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Thermosphere</a:t>
                </a:r>
                <a:endParaRPr lang="en-CA" sz="2000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6408419" y="6158246"/>
              <a:ext cx="2880984" cy="0"/>
            </a:xfrm>
            <a:prstGeom prst="line">
              <a:avLst/>
            </a:prstGeom>
            <a:ln w="57150">
              <a:solidFill>
                <a:srgbClr val="3C94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AutoShape 4" descr="Image result for clouds lightning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clipartlord.com/wp-content/uploads/2015/02/clou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5" y="5881678"/>
            <a:ext cx="342847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loud 2047"/>
          <p:cNvSpPr/>
          <p:nvPr/>
        </p:nvSpPr>
        <p:spPr>
          <a:xfrm>
            <a:off x="736157" y="5940071"/>
            <a:ext cx="285455" cy="13952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AutoShape 14" descr="http://www.clker.com/cliparts/c/7/t/A/B/m/aeroplane2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4" name="Picture 16" descr="Image result for airplane anim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7" y="5604342"/>
            <a:ext cx="497851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0" y="402600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705355" y="5350242"/>
            <a:ext cx="1382854" cy="276999"/>
            <a:chOff x="618376" y="5294299"/>
            <a:chExt cx="1382854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721070" y="529429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Ozone layer</a:t>
              </a:r>
            </a:p>
          </p:txBody>
        </p:sp>
        <p:cxnSp>
          <p:nvCxnSpPr>
            <p:cNvPr id="2052" name="Straight Connector 2051"/>
            <p:cNvCxnSpPr/>
            <p:nvPr/>
          </p:nvCxnSpPr>
          <p:spPr>
            <a:xfrm>
              <a:off x="618376" y="5348402"/>
              <a:ext cx="12758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4369" y="5532624"/>
              <a:ext cx="13495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30" descr="http://asd.gsfc.nasa.gov/archive/sm3a/art/HST%20Animation%20Sequences_files/hst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178114"/>
            <a:ext cx="592794" cy="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/>
          <p:cNvCxnSpPr/>
          <p:nvPr/>
        </p:nvCxnSpPr>
        <p:spPr>
          <a:xfrm>
            <a:off x="1155741" y="989993"/>
            <a:ext cx="4565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260004" y="788987"/>
            <a:ext cx="56209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00626" y="809018"/>
            <a:ext cx="61765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4" y="367956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77241" y="1578250"/>
            <a:ext cx="2967264" cy="4423214"/>
            <a:chOff x="5890589" y="1578250"/>
            <a:chExt cx="2967264" cy="4423214"/>
          </a:xfrm>
        </p:grpSpPr>
        <p:grpSp>
          <p:nvGrpSpPr>
            <p:cNvPr id="51" name="Group 50"/>
            <p:cNvGrpSpPr/>
            <p:nvPr/>
          </p:nvGrpSpPr>
          <p:grpSpPr>
            <a:xfrm>
              <a:off x="5890589" y="1578250"/>
              <a:ext cx="2967264" cy="3495223"/>
              <a:chOff x="5777241" y="1787495"/>
              <a:chExt cx="2967264" cy="3495223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377060" y="1787495"/>
                <a:ext cx="20478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Thermosphere</a:t>
                </a:r>
                <a:endParaRPr lang="en-CA" sz="2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777241" y="2876357"/>
                    <a:ext cx="2967264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 algn="ctr">
                      <a:buFont typeface="Wingdings" panose="05000000000000000000" pitchFamily="2" charset="2"/>
                      <a:buChar char="Ø"/>
                    </a:pPr>
                    <a:r>
                      <a:rPr lang="en-CA" dirty="0" smtClean="0"/>
                      <a:t>Hottest layer of the atmosphere; temperature increases with altitude </a:t>
                    </a:r>
                    <a:r>
                      <a:rPr lang="en-CA" i="1" dirty="0" smtClean="0"/>
                      <a:t>(as high as </a:t>
                    </a:r>
                    <a14:m>
                      <m:oMath xmlns:m="http://schemas.openxmlformats.org/officeDocument/2006/math">
                        <m:r>
                          <a:rPr lang="en-CA" i="1" dirty="0" smtClean="0">
                            <a:latin typeface="Cambria Math"/>
                          </a:rPr>
                          <m:t>2</m:t>
                        </m:r>
                        <m:r>
                          <a:rPr lang="en-CA" b="0" i="1" dirty="0" smtClean="0">
                            <a:latin typeface="Cambria Math"/>
                          </a:rPr>
                          <m:t>00</m:t>
                        </m:r>
                        <m:r>
                          <a:rPr lang="en-CA" i="1" dirty="0" smtClean="0">
                            <a:latin typeface="Cambria Math"/>
                          </a:rPr>
                          <m:t>0</m:t>
                        </m:r>
                        <m:r>
                          <a:rPr lang="en-CA" i="1" dirty="0" smtClean="0">
                            <a:latin typeface="Cambria Math"/>
                            <a:ea typeface="Cambria Math"/>
                          </a:rPr>
                          <m:t>℃</m:t>
                        </m:r>
                      </m:oMath>
                    </a14:m>
                    <a:r>
                      <a:rPr lang="en-CA" i="1" dirty="0" smtClean="0"/>
                      <a:t> ).</a:t>
                    </a:r>
                    <a:endParaRPr lang="en-CA" i="1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7241" y="2876357"/>
                    <a:ext cx="2967264" cy="1200329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2551" r="-2263" b="-7653"/>
                    </a:stretch>
                  </a:blipFill>
                </p:spPr>
                <p:txBody>
                  <a:bodyPr/>
                  <a:lstStyle/>
                  <a:p>
                    <a:r>
                      <a:rPr lang="en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TextBox 54"/>
              <p:cNvSpPr txBox="1"/>
              <p:nvPr/>
            </p:nvSpPr>
            <p:spPr>
              <a:xfrm>
                <a:off x="5905140" y="4082389"/>
                <a:ext cx="27186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CA" dirty="0" smtClean="0"/>
                  <a:t>Most of the sun’s rays absorbed in this layer (polar auroras usually form in this layer).</a:t>
                </a:r>
                <a:endParaRPr lang="en-CA" i="1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178245" y="2168971"/>
                <a:ext cx="2445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i="1" dirty="0" smtClean="0"/>
                  <a:t>(Sphere of Heat)</a:t>
                </a:r>
                <a:endParaRPr lang="en-CA" i="1" dirty="0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5890589" y="2681056"/>
                <a:ext cx="2853916" cy="88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6114323" y="5078134"/>
              <a:ext cx="2519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International Space Station orbits (altitude ~400 km).</a:t>
              </a:r>
              <a:endParaRPr lang="en-CA" i="1" dirty="0"/>
            </a:p>
          </p:txBody>
        </p:sp>
      </p:grpSp>
      <p:pic>
        <p:nvPicPr>
          <p:cNvPr id="1026" name="Picture 2" descr="http://www.nasa.gov/images/content/155390main_jsc2006e33316_hig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2159781"/>
            <a:ext cx="891265" cy="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6147786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r>
              <a:rPr lang="en-C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CA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(Layers)</a:t>
            </a:r>
            <a:endParaRPr lang="en-CA" sz="3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9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52425" y="989993"/>
            <a:ext cx="8305800" cy="5350027"/>
            <a:chOff x="983603" y="948466"/>
            <a:chExt cx="8305800" cy="5350027"/>
          </a:xfrm>
        </p:grpSpPr>
        <p:grpSp>
          <p:nvGrpSpPr>
            <p:cNvPr id="48" name="Group 47"/>
            <p:cNvGrpSpPr/>
            <p:nvPr/>
          </p:nvGrpSpPr>
          <p:grpSpPr>
            <a:xfrm>
              <a:off x="983603" y="948466"/>
              <a:ext cx="6600932" cy="5350027"/>
              <a:chOff x="1197916" y="1030386"/>
              <a:chExt cx="6600932" cy="53500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197916" y="1030386"/>
                <a:ext cx="5368619" cy="5209780"/>
                <a:chOff x="1197916" y="1030386"/>
                <a:chExt cx="5368619" cy="5209780"/>
              </a:xfrm>
            </p:grpSpPr>
            <p:sp>
              <p:nvSpPr>
                <p:cNvPr id="3" name="Flowchart: Manual Operation 2"/>
                <p:cNvSpPr/>
                <p:nvPr/>
              </p:nvSpPr>
              <p:spPr>
                <a:xfrm>
                  <a:off x="2133600" y="1030386"/>
                  <a:ext cx="4343400" cy="5181600"/>
                </a:xfrm>
                <a:prstGeom prst="flowChartManualOperation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33700" y="5791200"/>
                  <a:ext cx="287655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819400" y="5029200"/>
                  <a:ext cx="3124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667000" y="4298950"/>
                  <a:ext cx="3429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49488" y="1652995"/>
                  <a:ext cx="431704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V="1">
                  <a:off x="1197916" y="6234444"/>
                  <a:ext cx="4585347" cy="5722"/>
                </a:xfrm>
                <a:prstGeom prst="line">
                  <a:avLst/>
                </a:prstGeom>
                <a:ln w="57150">
                  <a:solidFill>
                    <a:srgbClr val="3C944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5743575" y="1483718"/>
                <a:ext cx="2055273" cy="4896695"/>
                <a:chOff x="5743575" y="1483718"/>
                <a:chExt cx="2055273" cy="489669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743575" y="5621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15 km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743575" y="6041859"/>
                  <a:ext cx="1061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Sea level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26455" y="485992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 km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096000" y="4129673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80 km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518688" y="1483718"/>
                  <a:ext cx="12801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500 km</a:t>
                  </a: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3521883" y="1100843"/>
                <a:ext cx="152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Exosphere</a:t>
                </a:r>
                <a:endParaRPr lang="en-CA" sz="2000" dirty="0"/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6408419" y="6158246"/>
              <a:ext cx="2880984" cy="0"/>
            </a:xfrm>
            <a:prstGeom prst="line">
              <a:avLst/>
            </a:prstGeom>
            <a:ln w="57150">
              <a:solidFill>
                <a:srgbClr val="3C94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AutoShape 4" descr="Image result for clouds lightning anim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6" name="Picture 8" descr="http://www.clipartlord.com/wp-content/uploads/2015/02/cloud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495" y="5881678"/>
            <a:ext cx="342847" cy="2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loud 2047"/>
          <p:cNvSpPr/>
          <p:nvPr/>
        </p:nvSpPr>
        <p:spPr>
          <a:xfrm>
            <a:off x="736157" y="5940071"/>
            <a:ext cx="285455" cy="139524"/>
          </a:xfrm>
          <a:prstGeom prst="clou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49" name="AutoShape 14" descr="http://www.clker.com/cliparts/c/7/t/A/B/m/aeroplane2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4" name="Picture 16" descr="Image result for airplane anim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83" y="5632154"/>
            <a:ext cx="497851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0" y="402600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/>
          <p:cNvGrpSpPr/>
          <p:nvPr/>
        </p:nvGrpSpPr>
        <p:grpSpPr>
          <a:xfrm>
            <a:off x="705355" y="5350242"/>
            <a:ext cx="1382854" cy="276999"/>
            <a:chOff x="618376" y="5294299"/>
            <a:chExt cx="1382854" cy="276999"/>
          </a:xfrm>
        </p:grpSpPr>
        <p:sp>
          <p:nvSpPr>
            <p:cNvPr id="78" name="TextBox 77"/>
            <p:cNvSpPr txBox="1"/>
            <p:nvPr/>
          </p:nvSpPr>
          <p:spPr>
            <a:xfrm>
              <a:off x="721070" y="5294299"/>
              <a:ext cx="128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/>
                <a:t>Ozone layer</a:t>
              </a:r>
            </a:p>
          </p:txBody>
        </p:sp>
        <p:cxnSp>
          <p:nvCxnSpPr>
            <p:cNvPr id="2052" name="Straight Connector 2051"/>
            <p:cNvCxnSpPr/>
            <p:nvPr/>
          </p:nvCxnSpPr>
          <p:spPr>
            <a:xfrm>
              <a:off x="618376" y="5348402"/>
              <a:ext cx="12758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24369" y="5532624"/>
              <a:ext cx="13495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8" name="Picture 30" descr="http://asd.gsfc.nasa.gov/archive/sm3a/art/HST%20Animation%20Sequences_files/hst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6" y="1178114"/>
            <a:ext cx="592794" cy="4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/>
          <p:cNvCxnSpPr/>
          <p:nvPr/>
        </p:nvCxnSpPr>
        <p:spPr>
          <a:xfrm>
            <a:off x="1155741" y="989993"/>
            <a:ext cx="45653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260004" y="788987"/>
            <a:ext cx="56209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600626" y="809018"/>
            <a:ext cx="61765" cy="3619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2" descr="http://talksense.weebly.com/uploads/3/0/7/0/3070350/575973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64" y="3679568"/>
            <a:ext cx="346440" cy="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6147786" cy="914399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32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Atmosphere</a:t>
            </a:r>
            <a:r>
              <a:rPr lang="en-C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CA" sz="24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(Layers)</a:t>
            </a:r>
            <a:endParaRPr lang="en-CA" sz="3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3" name="Picture 2" descr="http://www.nasa.gov/images/content/155390main_jsc2006e33316_hig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4" y="2159781"/>
            <a:ext cx="891265" cy="68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5699393" y="1698531"/>
            <a:ext cx="3103360" cy="2553758"/>
            <a:chOff x="5717473" y="1787495"/>
            <a:chExt cx="3103360" cy="2553758"/>
          </a:xfrm>
        </p:grpSpPr>
        <p:sp>
          <p:nvSpPr>
            <p:cNvPr id="55" name="TextBox 54"/>
            <p:cNvSpPr txBox="1"/>
            <p:nvPr/>
          </p:nvSpPr>
          <p:spPr>
            <a:xfrm>
              <a:off x="6377060" y="1787495"/>
              <a:ext cx="2047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Exosphere</a:t>
              </a:r>
              <a:endParaRPr lang="en-CA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17473" y="2946656"/>
              <a:ext cx="3103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Extremely few air molecules </a:t>
              </a:r>
              <a:r>
                <a:rPr lang="en-CA" i="1" dirty="0" smtClean="0"/>
                <a:t>(almost a vacuum)</a:t>
              </a:r>
              <a:r>
                <a:rPr lang="en-CA" dirty="0" smtClean="0"/>
                <a:t>.</a:t>
              </a:r>
              <a:endParaRPr lang="en-CA" i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36045" y="3694922"/>
              <a:ext cx="2718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Ø"/>
              </a:pPr>
              <a:r>
                <a:rPr lang="en-CA" dirty="0" smtClean="0"/>
                <a:t>Most satellites orbit in this layer.</a:t>
              </a:r>
              <a:endParaRPr lang="en-CA" i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8245" y="2168971"/>
              <a:ext cx="2445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i="1" dirty="0" smtClean="0"/>
                <a:t>(External Sphere)</a:t>
              </a:r>
              <a:endParaRPr lang="en-CA" i="1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5890589" y="2681056"/>
              <a:ext cx="2853916" cy="88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9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579" y="319028"/>
            <a:ext cx="4159188" cy="595373"/>
          </a:xfrm>
        </p:spPr>
        <p:txBody>
          <a:bodyPr>
            <a:normAutofit/>
          </a:bodyPr>
          <a:lstStyle/>
          <a:p>
            <a:r>
              <a:rPr lang="en-CA" sz="3200" dirty="0" smtClean="0"/>
              <a:t>Atmosphere </a:t>
            </a:r>
            <a:r>
              <a:rPr lang="en-CA" sz="2800" dirty="0" smtClean="0"/>
              <a:t>(to scale)</a:t>
            </a:r>
            <a:endParaRPr lang="en-CA" sz="2800" dirty="0"/>
          </a:p>
        </p:txBody>
      </p:sp>
      <p:pic>
        <p:nvPicPr>
          <p:cNvPr id="2050" name="Picture 2" descr="http://www.esri.com/news/arcuser/0610/graphics/nospin_2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28" y="1186435"/>
            <a:ext cx="5788241" cy="53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09057" y="1300102"/>
            <a:ext cx="6700173" cy="4967639"/>
            <a:chOff x="409057" y="1300102"/>
            <a:chExt cx="6700173" cy="4967639"/>
          </a:xfrm>
        </p:grpSpPr>
        <p:grpSp>
          <p:nvGrpSpPr>
            <p:cNvPr id="7" name="Group 6"/>
            <p:cNvGrpSpPr/>
            <p:nvPr/>
          </p:nvGrpSpPr>
          <p:grpSpPr>
            <a:xfrm>
              <a:off x="409057" y="1300102"/>
              <a:ext cx="6700173" cy="4967639"/>
              <a:chOff x="409057" y="1300102"/>
              <a:chExt cx="6700173" cy="496763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880283" y="1382268"/>
                <a:ext cx="5228947" cy="4885473"/>
              </a:xfrm>
              <a:prstGeom prst="ellipse">
                <a:avLst/>
              </a:prstGeom>
              <a:noFill/>
              <a:ln w="12700">
                <a:solidFill>
                  <a:srgbClr val="F636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09057" y="1700212"/>
                <a:ext cx="135119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dirty="0" smtClean="0"/>
                  <a:t> </a:t>
                </a:r>
                <a:r>
                  <a:rPr lang="en-CA" sz="1400" i="1" dirty="0" smtClean="0"/>
                  <a:t>(75% of our atmosphere’s mass; includes clouds, etc…)</a:t>
                </a:r>
                <a:endParaRPr lang="en-CA" sz="1600" i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99048" y="1300102"/>
                <a:ext cx="15624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>
                    <a:solidFill>
                      <a:srgbClr val="FF0000"/>
                    </a:solidFill>
                  </a:rPr>
                  <a:t>Troposphere</a:t>
                </a:r>
                <a:r>
                  <a:rPr lang="en-CA" sz="2000" dirty="0" smtClean="0"/>
                  <a:t> </a:t>
                </a:r>
                <a:endParaRPr lang="en-CA" sz="2000" i="1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2179320" y="1652588"/>
              <a:ext cx="440055" cy="450056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714500" y="1223963"/>
            <a:ext cx="6870204" cy="5205412"/>
            <a:chOff x="1714500" y="1223963"/>
            <a:chExt cx="6870204" cy="5205412"/>
          </a:xfrm>
        </p:grpSpPr>
        <p:grpSp>
          <p:nvGrpSpPr>
            <p:cNvPr id="9" name="Group 8"/>
            <p:cNvGrpSpPr/>
            <p:nvPr/>
          </p:nvGrpSpPr>
          <p:grpSpPr>
            <a:xfrm>
              <a:off x="1714500" y="1223963"/>
              <a:ext cx="6870204" cy="5205412"/>
              <a:chOff x="1714500" y="1223963"/>
              <a:chExt cx="6870204" cy="520541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714500" y="1223963"/>
                <a:ext cx="5549899" cy="5205412"/>
              </a:xfrm>
              <a:prstGeom prst="ellipse">
                <a:avLst/>
              </a:prstGeom>
              <a:noFill/>
              <a:ln w="127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91111" y="1587423"/>
                <a:ext cx="17935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 smtClean="0">
                    <a:solidFill>
                      <a:srgbClr val="7030A0"/>
                    </a:solidFill>
                  </a:rPr>
                  <a:t>Satellites orbit</a:t>
                </a:r>
                <a:endParaRPr lang="en-CA" sz="2000" i="1" dirty="0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>
            <a:xfrm flipH="1">
              <a:off x="6791111" y="1949450"/>
              <a:ext cx="473290" cy="412750"/>
            </a:xfrm>
            <a:prstGeom prst="straightConnector1">
              <a:avLst/>
            </a:prstGeom>
            <a:ln w="63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26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692</Words>
  <Application>Microsoft Office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Atmosphere</vt:lpstr>
      <vt:lpstr>Atmosphere (Vapour Sphere)</vt:lpstr>
      <vt:lpstr>PowerPoint Presentation</vt:lpstr>
      <vt:lpstr>Atmosphere (Layers)</vt:lpstr>
      <vt:lpstr>Atmosphere (Layers)</vt:lpstr>
      <vt:lpstr>Atmosphere (Layers)</vt:lpstr>
      <vt:lpstr>Atmosphere (Layers)</vt:lpstr>
      <vt:lpstr>Atmosphere (Layers)</vt:lpstr>
      <vt:lpstr>Atmosphere (to scale)</vt:lpstr>
      <vt:lpstr>Atmospheric Pressure</vt:lpstr>
      <vt:lpstr>Atmospheric Circulation</vt:lpstr>
      <vt:lpstr>Atmospheric Circulation</vt:lpstr>
      <vt:lpstr>Atmospheric Circulation</vt:lpstr>
      <vt:lpstr>Atmospheric Circulation</vt:lpstr>
      <vt:lpstr>Energy Resources in the Atmosphere</vt:lpstr>
      <vt:lpstr>Energy Resources from the Sun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Atmosphere</dc:title>
  <dc:creator>Lorraine</dc:creator>
  <cp:lastModifiedBy>Lorraine</cp:lastModifiedBy>
  <cp:revision>60</cp:revision>
  <dcterms:created xsi:type="dcterms:W3CDTF">2006-08-16T00:00:00Z</dcterms:created>
  <dcterms:modified xsi:type="dcterms:W3CDTF">2015-05-19T20:03:19Z</dcterms:modified>
</cp:coreProperties>
</file>