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57" r:id="rId3"/>
    <p:sldId id="261" r:id="rId4"/>
    <p:sldId id="260" r:id="rId5"/>
    <p:sldId id="270" r:id="rId6"/>
    <p:sldId id="262" r:id="rId7"/>
    <p:sldId id="271" r:id="rId8"/>
    <p:sldId id="272" r:id="rId9"/>
    <p:sldId id="273" r:id="rId10"/>
    <p:sldId id="274" r:id="rId11"/>
    <p:sldId id="275" r:id="rId12"/>
    <p:sldId id="280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8A2D9-2788-43F2-8B61-7CEC2B6EDFCE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EDEA-815C-4B44-ADA2-C61810A78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39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DEA-815C-4B44-ADA2-C61810A78F1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01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DEA-815C-4B44-ADA2-C61810A78F1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8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DEA-815C-4B44-ADA2-C61810A78F1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21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93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9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02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58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66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88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2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9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33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5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90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3E6F-E44E-4ADD-A5CF-7728F60A419B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50CE-B0A7-42C7-BD95-FD1416BCF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30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yorku.ca/eye/spectrum.gif" TargetMode="Externa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http://www.yorku.ca/eye/spectrum.gif" TargetMode="Externa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http://www.yorku.ca/eye/spectrum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http://www.yorku.ca/eye/spectrum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yorku.ca/eye/spectrum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yorku.ca/eye/spectrum.gif" TargetMode="Externa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yorku.ca/eye/spectrum.gif" TargetMode="Externa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869" y="472966"/>
            <a:ext cx="5092262" cy="5232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Spectroscope Lab</a:t>
            </a:r>
          </a:p>
        </p:txBody>
      </p:sp>
    </p:spTree>
    <p:extLst>
      <p:ext uri="{BB962C8B-B14F-4D97-AF65-F5344CB8AC3E}">
        <p14:creationId xmlns:p14="http://schemas.microsoft.com/office/powerpoint/2010/main" val="9420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192278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Nitrogen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192278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Nitrogen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82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9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Nitrogen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4495134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Nitrogen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B50DF5C-3F6D-4A60-9A3F-40510EFE1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331" y="3943061"/>
            <a:ext cx="3786944" cy="126231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7FDA45A-CA2A-4C9A-A90B-5E9669E3496D}"/>
              </a:ext>
            </a:extLst>
          </p:cNvPr>
          <p:cNvGrpSpPr/>
          <p:nvPr/>
        </p:nvGrpSpPr>
        <p:grpSpPr>
          <a:xfrm>
            <a:off x="994539" y="721768"/>
            <a:ext cx="10044387" cy="338554"/>
            <a:chOff x="1007238" y="514359"/>
            <a:chExt cx="10044387" cy="3385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A80723-EC4E-4525-B677-EB26F4F2A097}"/>
                </a:ext>
              </a:extLst>
            </p:cNvPr>
            <p:cNvSpPr/>
            <p:nvPr/>
          </p:nvSpPr>
          <p:spPr>
            <a:xfrm>
              <a:off x="1007238" y="542934"/>
              <a:ext cx="10044387" cy="28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2" name="Picture 2" descr="http://www.yorku.ca/eye/spectrum.gif">
              <a:extLst>
                <a:ext uri="{FF2B5EF4-FFF2-40B4-BE49-F238E27FC236}">
                  <a16:creationId xmlns:a16="http://schemas.microsoft.com/office/drawing/2014/main" id="{B53C6A42-A1A9-4F6C-B8E3-21C1E1EB510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7" y="542934"/>
              <a:ext cx="7849637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F16FCE-CA2D-4A8C-A2DE-9276B43EE544}"/>
                </a:ext>
              </a:extLst>
            </p:cNvPr>
            <p:cNvSpPr txBox="1"/>
            <p:nvPr/>
          </p:nvSpPr>
          <p:spPr>
            <a:xfrm>
              <a:off x="1266688" y="514359"/>
              <a:ext cx="167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Visible spectrum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2B4FF5-3055-406D-8C68-D146C3810FCB}"/>
              </a:ext>
            </a:extLst>
          </p:cNvPr>
          <p:cNvGrpSpPr/>
          <p:nvPr/>
        </p:nvGrpSpPr>
        <p:grpSpPr>
          <a:xfrm>
            <a:off x="3201987" y="1239928"/>
            <a:ext cx="7849639" cy="1235258"/>
            <a:chOff x="3201987" y="1239928"/>
            <a:chExt cx="7849639" cy="1235258"/>
          </a:xfrm>
        </p:grpSpPr>
        <p:pic>
          <p:nvPicPr>
            <p:cNvPr id="3" name="Picture 2" descr="http://www.yorku.ca/eye/spectrum.gif">
              <a:extLst>
                <a:ext uri="{FF2B5EF4-FFF2-40B4-BE49-F238E27FC236}">
                  <a16:creationId xmlns:a16="http://schemas.microsoft.com/office/drawing/2014/main" id="{BC9F42D7-F5C7-4AFC-8297-FEE081191E3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8" y="1239928"/>
              <a:ext cx="7849638" cy="123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474064-761B-4A14-B6FC-A80C7198C4AA}"/>
                </a:ext>
              </a:extLst>
            </p:cNvPr>
            <p:cNvSpPr/>
            <p:nvPr/>
          </p:nvSpPr>
          <p:spPr>
            <a:xfrm>
              <a:off x="3201987" y="1239928"/>
              <a:ext cx="1322388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924688-C815-4828-981F-D637A4F2D3E6}"/>
                </a:ext>
              </a:extLst>
            </p:cNvPr>
            <p:cNvSpPr/>
            <p:nvPr/>
          </p:nvSpPr>
          <p:spPr>
            <a:xfrm>
              <a:off x="5769206" y="1239928"/>
              <a:ext cx="326794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C9375C-1538-4A8E-92CD-10122EA7A2B8}"/>
                </a:ext>
              </a:extLst>
            </p:cNvPr>
            <p:cNvSpPr/>
            <p:nvPr/>
          </p:nvSpPr>
          <p:spPr>
            <a:xfrm>
              <a:off x="8664806" y="1239928"/>
              <a:ext cx="1479317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11D09F-761C-406B-93B4-7CCFD4D0CE97}"/>
                </a:ext>
              </a:extLst>
            </p:cNvPr>
            <p:cNvSpPr/>
            <p:nvPr/>
          </p:nvSpPr>
          <p:spPr>
            <a:xfrm>
              <a:off x="7121755" y="1239928"/>
              <a:ext cx="564919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B1EC73-0B2D-4C1D-89A3-02AFFADEC46D}"/>
                </a:ext>
              </a:extLst>
            </p:cNvPr>
            <p:cNvSpPr/>
            <p:nvPr/>
          </p:nvSpPr>
          <p:spPr>
            <a:xfrm>
              <a:off x="8248652" y="1239928"/>
              <a:ext cx="171447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C6A14E-F4CD-4015-9DB4-2597D15C4355}"/>
                </a:ext>
              </a:extLst>
            </p:cNvPr>
            <p:cNvSpPr/>
            <p:nvPr/>
          </p:nvSpPr>
          <p:spPr>
            <a:xfrm>
              <a:off x="10858500" y="1239928"/>
              <a:ext cx="180425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46BFAF9-C610-48F3-A912-D7059083F153}"/>
              </a:ext>
            </a:extLst>
          </p:cNvPr>
          <p:cNvSpPr/>
          <p:nvPr/>
        </p:nvSpPr>
        <p:spPr>
          <a:xfrm>
            <a:off x="1007239" y="1239928"/>
            <a:ext cx="10044387" cy="12352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22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286700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Oxygen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  <m:sub>
                                    <m: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286700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Oxygen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38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997375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Oxygen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  <m:sub>
                                    <m: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997375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Oxygen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7FDA45A-CA2A-4C9A-A90B-5E9669E3496D}"/>
              </a:ext>
            </a:extLst>
          </p:cNvPr>
          <p:cNvGrpSpPr/>
          <p:nvPr/>
        </p:nvGrpSpPr>
        <p:grpSpPr>
          <a:xfrm>
            <a:off x="994539" y="721768"/>
            <a:ext cx="10044387" cy="338554"/>
            <a:chOff x="1007238" y="514359"/>
            <a:chExt cx="10044387" cy="3385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A80723-EC4E-4525-B677-EB26F4F2A097}"/>
                </a:ext>
              </a:extLst>
            </p:cNvPr>
            <p:cNvSpPr/>
            <p:nvPr/>
          </p:nvSpPr>
          <p:spPr>
            <a:xfrm>
              <a:off x="1007238" y="542934"/>
              <a:ext cx="10044387" cy="28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2" name="Picture 2" descr="http://www.yorku.ca/eye/spectrum.gif">
              <a:extLst>
                <a:ext uri="{FF2B5EF4-FFF2-40B4-BE49-F238E27FC236}">
                  <a16:creationId xmlns:a16="http://schemas.microsoft.com/office/drawing/2014/main" id="{B53C6A42-A1A9-4F6C-B8E3-21C1E1EB510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7" y="542934"/>
              <a:ext cx="7849637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F16FCE-CA2D-4A8C-A2DE-9276B43EE544}"/>
                </a:ext>
              </a:extLst>
            </p:cNvPr>
            <p:cNvSpPr txBox="1"/>
            <p:nvPr/>
          </p:nvSpPr>
          <p:spPr>
            <a:xfrm>
              <a:off x="1266688" y="514359"/>
              <a:ext cx="167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Visible spectrum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6E7A5-8CBA-4D00-A92E-170FCCF99F5E}"/>
              </a:ext>
            </a:extLst>
          </p:cNvPr>
          <p:cNvGrpSpPr/>
          <p:nvPr/>
        </p:nvGrpSpPr>
        <p:grpSpPr>
          <a:xfrm>
            <a:off x="3201986" y="1239928"/>
            <a:ext cx="7849640" cy="1235258"/>
            <a:chOff x="3201986" y="1239928"/>
            <a:chExt cx="7849640" cy="1235258"/>
          </a:xfrm>
        </p:grpSpPr>
        <p:pic>
          <p:nvPicPr>
            <p:cNvPr id="3" name="Picture 2" descr="http://www.yorku.ca/eye/spectrum.gif">
              <a:extLst>
                <a:ext uri="{FF2B5EF4-FFF2-40B4-BE49-F238E27FC236}">
                  <a16:creationId xmlns:a16="http://schemas.microsoft.com/office/drawing/2014/main" id="{BC9F42D7-F5C7-4AFC-8297-FEE081191E3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611563" y="1239928"/>
              <a:ext cx="7440063" cy="123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DFB585-A9C2-483A-9EA9-0219C20E579A}"/>
                </a:ext>
              </a:extLst>
            </p:cNvPr>
            <p:cNvSpPr/>
            <p:nvPr/>
          </p:nvSpPr>
          <p:spPr>
            <a:xfrm>
              <a:off x="9332839" y="1239928"/>
              <a:ext cx="811286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474064-761B-4A14-B6FC-A80C7198C4AA}"/>
                </a:ext>
              </a:extLst>
            </p:cNvPr>
            <p:cNvSpPr/>
            <p:nvPr/>
          </p:nvSpPr>
          <p:spPr>
            <a:xfrm>
              <a:off x="3201986" y="1239928"/>
              <a:ext cx="2387486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A57D23-1732-4C85-B3D4-987180037026}"/>
                </a:ext>
              </a:extLst>
            </p:cNvPr>
            <p:cNvSpPr/>
            <p:nvPr/>
          </p:nvSpPr>
          <p:spPr>
            <a:xfrm>
              <a:off x="6587796" y="1239928"/>
              <a:ext cx="75660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C9375C-1538-4A8E-92CD-10122EA7A2B8}"/>
                </a:ext>
              </a:extLst>
            </p:cNvPr>
            <p:cNvSpPr/>
            <p:nvPr/>
          </p:nvSpPr>
          <p:spPr>
            <a:xfrm>
              <a:off x="8382000" y="1239928"/>
              <a:ext cx="200027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2998FE-4C66-4F0C-9E69-5C81853B07A9}"/>
                </a:ext>
              </a:extLst>
            </p:cNvPr>
            <p:cNvSpPr/>
            <p:nvPr/>
          </p:nvSpPr>
          <p:spPr>
            <a:xfrm>
              <a:off x="6038850" y="1239928"/>
              <a:ext cx="99567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AE9744-95F7-45D4-A891-B3485DA613D1}"/>
                </a:ext>
              </a:extLst>
            </p:cNvPr>
            <p:cNvSpPr/>
            <p:nvPr/>
          </p:nvSpPr>
          <p:spPr>
            <a:xfrm>
              <a:off x="8734426" y="1239928"/>
              <a:ext cx="426646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11D09F-761C-406B-93B4-7CCFD4D0CE97}"/>
                </a:ext>
              </a:extLst>
            </p:cNvPr>
            <p:cNvSpPr/>
            <p:nvPr/>
          </p:nvSpPr>
          <p:spPr>
            <a:xfrm>
              <a:off x="6997370" y="1239928"/>
              <a:ext cx="115466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B1EC73-0B2D-4C1D-89A3-02AFFADEC46D}"/>
                </a:ext>
              </a:extLst>
            </p:cNvPr>
            <p:cNvSpPr/>
            <p:nvPr/>
          </p:nvSpPr>
          <p:spPr>
            <a:xfrm>
              <a:off x="7373373" y="1239928"/>
              <a:ext cx="714071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C6A14E-F4CD-4015-9DB4-2597D15C4355}"/>
                </a:ext>
              </a:extLst>
            </p:cNvPr>
            <p:cNvSpPr/>
            <p:nvPr/>
          </p:nvSpPr>
          <p:spPr>
            <a:xfrm>
              <a:off x="10637212" y="1239928"/>
              <a:ext cx="401714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46BFAF9-C610-48F3-A912-D7059083F153}"/>
              </a:ext>
            </a:extLst>
          </p:cNvPr>
          <p:cNvSpPr/>
          <p:nvPr/>
        </p:nvSpPr>
        <p:spPr>
          <a:xfrm>
            <a:off x="1007239" y="1239928"/>
            <a:ext cx="10044387" cy="12352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8AF25A-145B-4F8E-8992-DCED7A855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84" y="4048351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084310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Neon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084310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Neon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13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750952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Neon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750952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Neon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7FDA45A-CA2A-4C9A-A90B-5E9669E3496D}"/>
              </a:ext>
            </a:extLst>
          </p:cNvPr>
          <p:cNvGrpSpPr/>
          <p:nvPr/>
        </p:nvGrpSpPr>
        <p:grpSpPr>
          <a:xfrm>
            <a:off x="994539" y="721768"/>
            <a:ext cx="10044387" cy="338554"/>
            <a:chOff x="1007238" y="514359"/>
            <a:chExt cx="10044387" cy="3385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A80723-EC4E-4525-B677-EB26F4F2A097}"/>
                </a:ext>
              </a:extLst>
            </p:cNvPr>
            <p:cNvSpPr/>
            <p:nvPr/>
          </p:nvSpPr>
          <p:spPr>
            <a:xfrm>
              <a:off x="1007238" y="542934"/>
              <a:ext cx="10044387" cy="28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2" name="Picture 2" descr="http://www.yorku.ca/eye/spectrum.gif">
              <a:extLst>
                <a:ext uri="{FF2B5EF4-FFF2-40B4-BE49-F238E27FC236}">
                  <a16:creationId xmlns:a16="http://schemas.microsoft.com/office/drawing/2014/main" id="{B53C6A42-A1A9-4F6C-B8E3-21C1E1EB510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7" y="542934"/>
              <a:ext cx="7849637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F16FCE-CA2D-4A8C-A2DE-9276B43EE544}"/>
                </a:ext>
              </a:extLst>
            </p:cNvPr>
            <p:cNvSpPr txBox="1"/>
            <p:nvPr/>
          </p:nvSpPr>
          <p:spPr>
            <a:xfrm>
              <a:off x="1266688" y="514359"/>
              <a:ext cx="167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Visible spectrum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BF79A1-BE8C-4BDB-AEB5-68C6E8FA0661}"/>
              </a:ext>
            </a:extLst>
          </p:cNvPr>
          <p:cNvGrpSpPr/>
          <p:nvPr/>
        </p:nvGrpSpPr>
        <p:grpSpPr>
          <a:xfrm>
            <a:off x="3201987" y="1226951"/>
            <a:ext cx="7849639" cy="1261212"/>
            <a:chOff x="3201987" y="1226951"/>
            <a:chExt cx="7849639" cy="1261212"/>
          </a:xfrm>
        </p:grpSpPr>
        <p:pic>
          <p:nvPicPr>
            <p:cNvPr id="3" name="Picture 2" descr="http://www.yorku.ca/eye/spectrum.gif">
              <a:extLst>
                <a:ext uri="{FF2B5EF4-FFF2-40B4-BE49-F238E27FC236}">
                  <a16:creationId xmlns:a16="http://schemas.microsoft.com/office/drawing/2014/main" id="{BC9F42D7-F5C7-4AFC-8297-FEE081191E3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8" y="1239928"/>
              <a:ext cx="7849638" cy="123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0C7B17-A299-4887-AC22-907AD95F8B20}"/>
                </a:ext>
              </a:extLst>
            </p:cNvPr>
            <p:cNvSpPr/>
            <p:nvPr/>
          </p:nvSpPr>
          <p:spPr>
            <a:xfrm>
              <a:off x="4962792" y="1233439"/>
              <a:ext cx="117871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474064-761B-4A14-B6FC-A80C7198C4AA}"/>
                </a:ext>
              </a:extLst>
            </p:cNvPr>
            <p:cNvSpPr/>
            <p:nvPr/>
          </p:nvSpPr>
          <p:spPr>
            <a:xfrm>
              <a:off x="3201987" y="1239928"/>
              <a:ext cx="481013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924688-C815-4828-981F-D637A4F2D3E6}"/>
                </a:ext>
              </a:extLst>
            </p:cNvPr>
            <p:cNvSpPr/>
            <p:nvPr/>
          </p:nvSpPr>
          <p:spPr>
            <a:xfrm>
              <a:off x="6185551" y="1239928"/>
              <a:ext cx="68588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6B2FEE-5D3D-4909-8BDA-4CA45AB22083}"/>
                </a:ext>
              </a:extLst>
            </p:cNvPr>
            <p:cNvSpPr/>
            <p:nvPr/>
          </p:nvSpPr>
          <p:spPr>
            <a:xfrm>
              <a:off x="5224776" y="1246417"/>
              <a:ext cx="161877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A57D23-1732-4C85-B3D4-987180037026}"/>
                </a:ext>
              </a:extLst>
            </p:cNvPr>
            <p:cNvSpPr/>
            <p:nvPr/>
          </p:nvSpPr>
          <p:spPr>
            <a:xfrm>
              <a:off x="5542888" y="1226951"/>
              <a:ext cx="117872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16D129-731B-4CC2-9A82-2269AE8D1FDB}"/>
                </a:ext>
              </a:extLst>
            </p:cNvPr>
            <p:cNvSpPr/>
            <p:nvPr/>
          </p:nvSpPr>
          <p:spPr>
            <a:xfrm>
              <a:off x="5804873" y="1239928"/>
              <a:ext cx="216373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6DA5E13-BC95-4ABC-9794-259D93D9EC62}"/>
                </a:ext>
              </a:extLst>
            </p:cNvPr>
            <p:cNvSpPr/>
            <p:nvPr/>
          </p:nvSpPr>
          <p:spPr>
            <a:xfrm>
              <a:off x="6641463" y="1239928"/>
              <a:ext cx="95427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C9375C-1538-4A8E-92CD-10122EA7A2B8}"/>
                </a:ext>
              </a:extLst>
            </p:cNvPr>
            <p:cNvSpPr/>
            <p:nvPr/>
          </p:nvSpPr>
          <p:spPr>
            <a:xfrm>
              <a:off x="8481060" y="1239928"/>
              <a:ext cx="2080260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2998FE-4C66-4F0C-9E69-5C81853B07A9}"/>
                </a:ext>
              </a:extLst>
            </p:cNvPr>
            <p:cNvSpPr/>
            <p:nvPr/>
          </p:nvSpPr>
          <p:spPr>
            <a:xfrm>
              <a:off x="3860054" y="1239928"/>
              <a:ext cx="109912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880BA5-D07F-4B62-8D01-14884B78691F}"/>
                </a:ext>
              </a:extLst>
            </p:cNvPr>
            <p:cNvSpPr/>
            <p:nvPr/>
          </p:nvSpPr>
          <p:spPr>
            <a:xfrm>
              <a:off x="6425092" y="1252905"/>
              <a:ext cx="68588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3D0C0A-B6B7-4A03-9D9F-3C03860EE01F}"/>
                </a:ext>
              </a:extLst>
            </p:cNvPr>
            <p:cNvSpPr/>
            <p:nvPr/>
          </p:nvSpPr>
          <p:spPr>
            <a:xfrm>
              <a:off x="4146985" y="1226951"/>
              <a:ext cx="678884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11D09F-761C-406B-93B4-7CCFD4D0CE97}"/>
                </a:ext>
              </a:extLst>
            </p:cNvPr>
            <p:cNvSpPr/>
            <p:nvPr/>
          </p:nvSpPr>
          <p:spPr>
            <a:xfrm>
              <a:off x="6878877" y="1239928"/>
              <a:ext cx="1216162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B1EC73-0B2D-4C1D-89A3-02AFFADEC46D}"/>
                </a:ext>
              </a:extLst>
            </p:cNvPr>
            <p:cNvSpPr/>
            <p:nvPr/>
          </p:nvSpPr>
          <p:spPr>
            <a:xfrm>
              <a:off x="8229113" y="1252905"/>
              <a:ext cx="117872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C6A14E-F4CD-4015-9DB4-2597D15C4355}"/>
                </a:ext>
              </a:extLst>
            </p:cNvPr>
            <p:cNvSpPr/>
            <p:nvPr/>
          </p:nvSpPr>
          <p:spPr>
            <a:xfrm>
              <a:off x="10649674" y="1239928"/>
              <a:ext cx="389251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46BFAF9-C610-48F3-A912-D7059083F153}"/>
              </a:ext>
            </a:extLst>
          </p:cNvPr>
          <p:cNvSpPr/>
          <p:nvPr/>
        </p:nvSpPr>
        <p:spPr>
          <a:xfrm>
            <a:off x="1007239" y="1239928"/>
            <a:ext cx="10044387" cy="12352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ECF8E-4FF5-46F3-90B7-5609C001B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3693">
            <a:off x="918444" y="3302757"/>
            <a:ext cx="2908645" cy="25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372920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Mercury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Hg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372920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Mercury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97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6860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05950" y="0"/>
            <a:ext cx="2686050" cy="1704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869" y="472966"/>
            <a:ext cx="5092262" cy="5232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Spectroscope Lab</a:t>
            </a:r>
          </a:p>
        </p:txBody>
      </p:sp>
    </p:spTree>
    <p:extLst>
      <p:ext uri="{BB962C8B-B14F-4D97-AF65-F5344CB8AC3E}">
        <p14:creationId xmlns:p14="http://schemas.microsoft.com/office/powerpoint/2010/main" val="16761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3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566995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Mercury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Hg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566995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Mercury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7FDA45A-CA2A-4C9A-A90B-5E9669E3496D}"/>
              </a:ext>
            </a:extLst>
          </p:cNvPr>
          <p:cNvGrpSpPr/>
          <p:nvPr/>
        </p:nvGrpSpPr>
        <p:grpSpPr>
          <a:xfrm>
            <a:off x="994539" y="721768"/>
            <a:ext cx="10044387" cy="338554"/>
            <a:chOff x="1007238" y="514359"/>
            <a:chExt cx="10044387" cy="3385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A80723-EC4E-4525-B677-EB26F4F2A097}"/>
                </a:ext>
              </a:extLst>
            </p:cNvPr>
            <p:cNvSpPr/>
            <p:nvPr/>
          </p:nvSpPr>
          <p:spPr>
            <a:xfrm>
              <a:off x="1007238" y="542934"/>
              <a:ext cx="10044387" cy="28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2" name="Picture 2" descr="http://www.yorku.ca/eye/spectrum.gif">
              <a:extLst>
                <a:ext uri="{FF2B5EF4-FFF2-40B4-BE49-F238E27FC236}">
                  <a16:creationId xmlns:a16="http://schemas.microsoft.com/office/drawing/2014/main" id="{B53C6A42-A1A9-4F6C-B8E3-21C1E1EB510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7" y="542934"/>
              <a:ext cx="7849637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F16FCE-CA2D-4A8C-A2DE-9276B43EE544}"/>
                </a:ext>
              </a:extLst>
            </p:cNvPr>
            <p:cNvSpPr txBox="1"/>
            <p:nvPr/>
          </p:nvSpPr>
          <p:spPr>
            <a:xfrm>
              <a:off x="1266688" y="514359"/>
              <a:ext cx="167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Visible spectrum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BF18E2-F2D6-43B3-B8B8-717303D20A1C}"/>
              </a:ext>
            </a:extLst>
          </p:cNvPr>
          <p:cNvGrpSpPr/>
          <p:nvPr/>
        </p:nvGrpSpPr>
        <p:grpSpPr>
          <a:xfrm>
            <a:off x="3201987" y="1239928"/>
            <a:ext cx="7849639" cy="1235258"/>
            <a:chOff x="3201987" y="1239928"/>
            <a:chExt cx="7849639" cy="1235258"/>
          </a:xfrm>
        </p:grpSpPr>
        <p:pic>
          <p:nvPicPr>
            <p:cNvPr id="3" name="Picture 2" descr="http://www.yorku.ca/eye/spectrum.gif">
              <a:extLst>
                <a:ext uri="{FF2B5EF4-FFF2-40B4-BE49-F238E27FC236}">
                  <a16:creationId xmlns:a16="http://schemas.microsoft.com/office/drawing/2014/main" id="{BC9F42D7-F5C7-4AFC-8297-FEE081191E3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8" y="1239928"/>
              <a:ext cx="7849638" cy="123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DFB585-A9C2-483A-9EA9-0219C20E579A}"/>
                </a:ext>
              </a:extLst>
            </p:cNvPr>
            <p:cNvSpPr/>
            <p:nvPr/>
          </p:nvSpPr>
          <p:spPr>
            <a:xfrm>
              <a:off x="10191750" y="1239928"/>
              <a:ext cx="461992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474064-761B-4A14-B6FC-A80C7198C4AA}"/>
                </a:ext>
              </a:extLst>
            </p:cNvPr>
            <p:cNvSpPr/>
            <p:nvPr/>
          </p:nvSpPr>
          <p:spPr>
            <a:xfrm>
              <a:off x="3201987" y="1239928"/>
              <a:ext cx="442913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2998FE-4C66-4F0C-9E69-5C81853B07A9}"/>
                </a:ext>
              </a:extLst>
            </p:cNvPr>
            <p:cNvSpPr/>
            <p:nvPr/>
          </p:nvSpPr>
          <p:spPr>
            <a:xfrm>
              <a:off x="3768974" y="1239928"/>
              <a:ext cx="2450855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11D09F-761C-406B-93B4-7CCFD4D0CE97}"/>
                </a:ext>
              </a:extLst>
            </p:cNvPr>
            <p:cNvSpPr/>
            <p:nvPr/>
          </p:nvSpPr>
          <p:spPr>
            <a:xfrm>
              <a:off x="6629400" y="1239928"/>
              <a:ext cx="1409700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B1EC73-0B2D-4C1D-89A3-02AFFADEC46D}"/>
                </a:ext>
              </a:extLst>
            </p:cNvPr>
            <p:cNvSpPr/>
            <p:nvPr/>
          </p:nvSpPr>
          <p:spPr>
            <a:xfrm>
              <a:off x="8448670" y="1239928"/>
              <a:ext cx="1533530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C6A14E-F4CD-4015-9DB4-2597D15C4355}"/>
                </a:ext>
              </a:extLst>
            </p:cNvPr>
            <p:cNvSpPr/>
            <p:nvPr/>
          </p:nvSpPr>
          <p:spPr>
            <a:xfrm>
              <a:off x="10744200" y="1239928"/>
              <a:ext cx="294726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46BFAF9-C610-48F3-A912-D7059083F153}"/>
              </a:ext>
            </a:extLst>
          </p:cNvPr>
          <p:cNvSpPr/>
          <p:nvPr/>
        </p:nvSpPr>
        <p:spPr>
          <a:xfrm>
            <a:off x="1007239" y="1239928"/>
            <a:ext cx="10044387" cy="12352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86F556-DF3D-4545-A019-6527F0681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887" y="3984590"/>
            <a:ext cx="3539101" cy="11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05C3B-0423-452C-B4AB-F13506C69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lythrough dir="out"/>
      </p:transition>
    </mc:Choice>
    <mc:Fallback xmlns="">
      <p:transition spd="slow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05C3B-0423-452C-B4AB-F13506C69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201"/>
            <a:ext cx="12192000" cy="4848078"/>
          </a:xfrm>
          <a:prstGeom prst="rect">
            <a:avLst/>
          </a:prstGeom>
        </p:spPr>
      </p:pic>
      <p:pic>
        <p:nvPicPr>
          <p:cNvPr id="4" name="Picture 3" descr="Image result for light jokes prism">
            <a:extLst>
              <a:ext uri="{FF2B5EF4-FFF2-40B4-BE49-F238E27FC236}">
                <a16:creationId xmlns:a16="http://schemas.microsoft.com/office/drawing/2014/main" id="{05D068A4-A5F1-4098-9274-5B0262B964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0" y="249702"/>
            <a:ext cx="9242474" cy="3478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942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59CC2-B612-44C6-BC75-D50A72D6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95851"/>
              </p:ext>
            </p:extLst>
          </p:nvPr>
        </p:nvGraphicFramePr>
        <p:xfrm>
          <a:off x="1049442" y="592814"/>
          <a:ext cx="10044387" cy="123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834">
                  <a:extLst>
                    <a:ext uri="{9D8B030D-6E8A-4147-A177-3AD203B41FA5}">
                      <a16:colId xmlns:a16="http://schemas.microsoft.com/office/drawing/2014/main" val="1781217658"/>
                    </a:ext>
                  </a:extLst>
                </a:gridCol>
                <a:gridCol w="7851553">
                  <a:extLst>
                    <a:ext uri="{9D8B030D-6E8A-4147-A177-3AD203B41FA5}">
                      <a16:colId xmlns:a16="http://schemas.microsoft.com/office/drawing/2014/main" val="20683443"/>
                    </a:ext>
                  </a:extLst>
                </a:gridCol>
              </a:tblGrid>
              <a:tr h="1235258"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>
                          <a:solidFill>
                            <a:sysClr val="windowText" lastClr="000000"/>
                          </a:solidFill>
                        </a:rPr>
                        <a:t>Visible Spectrum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232017"/>
                  </a:ext>
                </a:extLst>
              </a:tr>
            </a:tbl>
          </a:graphicData>
        </a:graphic>
      </p:graphicFrame>
      <p:pic>
        <p:nvPicPr>
          <p:cNvPr id="1026" name="Picture 2" descr="http://www.yorku.ca/eye/spectrum.gif"/>
          <p:cNvPicPr preferRelativeResize="0">
            <a:picLocks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46799" r="2760" b="34036"/>
          <a:stretch>
            <a:fillRect/>
          </a:stretch>
        </p:blipFill>
        <p:spPr bwMode="auto">
          <a:xfrm flipH="1">
            <a:off x="3244191" y="592814"/>
            <a:ext cx="7849638" cy="12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Hydrogen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Hydrogen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21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6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409419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Hydrogen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Hydrogen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7B79D4B-1D1A-4A47-9AE3-3FABCA5A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6" y="3117650"/>
            <a:ext cx="4630752" cy="34730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B5C2D78-0FAB-48ED-B992-83166FA038EF}"/>
              </a:ext>
            </a:extLst>
          </p:cNvPr>
          <p:cNvGrpSpPr/>
          <p:nvPr/>
        </p:nvGrpSpPr>
        <p:grpSpPr>
          <a:xfrm>
            <a:off x="3201987" y="1239928"/>
            <a:ext cx="7849639" cy="1235258"/>
            <a:chOff x="3201987" y="1239928"/>
            <a:chExt cx="7849639" cy="12352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433700A-80F0-487E-B1FB-0C90BEE5CFE5}"/>
                </a:ext>
              </a:extLst>
            </p:cNvPr>
            <p:cNvGrpSpPr/>
            <p:nvPr/>
          </p:nvGrpSpPr>
          <p:grpSpPr>
            <a:xfrm>
              <a:off x="3201987" y="1239928"/>
              <a:ext cx="7849639" cy="1235258"/>
              <a:chOff x="3201987" y="1239928"/>
              <a:chExt cx="7849639" cy="1235258"/>
            </a:xfrm>
          </p:grpSpPr>
          <p:pic>
            <p:nvPicPr>
              <p:cNvPr id="3" name="Picture 2" descr="http://www.yorku.ca/eye/spectrum.gif">
                <a:extLst>
                  <a:ext uri="{FF2B5EF4-FFF2-40B4-BE49-F238E27FC236}">
                    <a16:creationId xmlns:a16="http://schemas.microsoft.com/office/drawing/2014/main" id="{BC9F42D7-F5C7-4AFC-8297-FEE081191E37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" t="46799" r="2760" b="34036"/>
              <a:stretch>
                <a:fillRect/>
              </a:stretch>
            </p:blipFill>
            <p:spPr bwMode="auto">
              <a:xfrm flipH="1">
                <a:off x="3201988" y="1239928"/>
                <a:ext cx="7849638" cy="1235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2998FE-4C66-4F0C-9E69-5C81853B07A9}"/>
                  </a:ext>
                </a:extLst>
              </p:cNvPr>
              <p:cNvSpPr/>
              <p:nvPr/>
            </p:nvSpPr>
            <p:spPr>
              <a:xfrm>
                <a:off x="3201987" y="1239928"/>
                <a:ext cx="1471613" cy="1235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880BA5-D07F-4B62-8D01-14884B78691F}"/>
                  </a:ext>
                </a:extLst>
              </p:cNvPr>
              <p:cNvSpPr/>
              <p:nvPr/>
            </p:nvSpPr>
            <p:spPr>
              <a:xfrm>
                <a:off x="4820329" y="1239928"/>
                <a:ext cx="4091213" cy="1235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9744-95F7-45D4-A891-B3485DA613D1}"/>
                  </a:ext>
                </a:extLst>
              </p:cNvPr>
              <p:cNvSpPr/>
              <p:nvPr/>
            </p:nvSpPr>
            <p:spPr>
              <a:xfrm>
                <a:off x="9058274" y="1239928"/>
                <a:ext cx="695325" cy="1235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6729D6B-430D-4B18-B082-04063620C64A}"/>
                  </a:ext>
                </a:extLst>
              </p:cNvPr>
              <p:cNvSpPr/>
              <p:nvPr/>
            </p:nvSpPr>
            <p:spPr>
              <a:xfrm>
                <a:off x="9900330" y="1239928"/>
                <a:ext cx="767670" cy="1235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CF130D-939B-42F9-8E55-C1BD82C6ACC6}"/>
                </a:ext>
              </a:extLst>
            </p:cNvPr>
            <p:cNvSpPr/>
            <p:nvPr/>
          </p:nvSpPr>
          <p:spPr>
            <a:xfrm>
              <a:off x="10760075" y="1239928"/>
              <a:ext cx="291549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46BFAF9-C610-48F3-A912-D7059083F153}"/>
              </a:ext>
            </a:extLst>
          </p:cNvPr>
          <p:cNvSpPr/>
          <p:nvPr/>
        </p:nvSpPr>
        <p:spPr>
          <a:xfrm>
            <a:off x="1007239" y="1239928"/>
            <a:ext cx="10044387" cy="12352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87F79A-061D-4F97-A804-FDCDC1E4CB7A}"/>
              </a:ext>
            </a:extLst>
          </p:cNvPr>
          <p:cNvGrpSpPr/>
          <p:nvPr/>
        </p:nvGrpSpPr>
        <p:grpSpPr>
          <a:xfrm>
            <a:off x="994539" y="721768"/>
            <a:ext cx="10044387" cy="338554"/>
            <a:chOff x="1007238" y="514359"/>
            <a:chExt cx="10044387" cy="3385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B92D7B-CDC8-4414-9204-1A71A5F46AF7}"/>
                </a:ext>
              </a:extLst>
            </p:cNvPr>
            <p:cNvSpPr/>
            <p:nvPr/>
          </p:nvSpPr>
          <p:spPr>
            <a:xfrm>
              <a:off x="1007238" y="542934"/>
              <a:ext cx="10044387" cy="28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1" name="Picture 2" descr="http://www.yorku.ca/eye/spectrum.gif">
              <a:extLst>
                <a:ext uri="{FF2B5EF4-FFF2-40B4-BE49-F238E27FC236}">
                  <a16:creationId xmlns:a16="http://schemas.microsoft.com/office/drawing/2014/main" id="{2D7C44F9-95FB-44B7-B7D7-81C6F1FDD2D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7" y="542934"/>
              <a:ext cx="7849638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E99C4A-E394-4235-AA14-B8497B0C0211}"/>
                </a:ext>
              </a:extLst>
            </p:cNvPr>
            <p:cNvSpPr txBox="1"/>
            <p:nvPr/>
          </p:nvSpPr>
          <p:spPr>
            <a:xfrm>
              <a:off x="1266688" y="514359"/>
              <a:ext cx="167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Visible spectrum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4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42633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Helium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He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42633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Helium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47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7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158302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Helium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He</m:t>
                                    </m:r>
                                  </m:e>
                                  <m:sub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CA" sz="2800" b="0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158302"/>
                  </p:ext>
                </p:extLst>
              </p:nvPr>
            </p:nvGraphicFramePr>
            <p:xfrm>
              <a:off x="1007240" y="1239928"/>
              <a:ext cx="10044387" cy="12352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2834">
                      <a:extLst>
                        <a:ext uri="{9D8B030D-6E8A-4147-A177-3AD203B41FA5}">
                          <a16:colId xmlns:a16="http://schemas.microsoft.com/office/drawing/2014/main" val="1781217658"/>
                        </a:ext>
                      </a:extLst>
                    </a:gridCol>
                    <a:gridCol w="7851553">
                      <a:extLst>
                        <a:ext uri="{9D8B030D-6E8A-4147-A177-3AD203B41FA5}">
                          <a16:colId xmlns:a16="http://schemas.microsoft.com/office/drawing/2014/main" val="20683443"/>
                        </a:ext>
                      </a:extLst>
                    </a:gridCol>
                  </a:tblGrid>
                  <a:tr h="617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0" dirty="0">
                              <a:solidFill>
                                <a:sysClr val="windowText" lastClr="000000"/>
                              </a:solidFill>
                            </a:rPr>
                            <a:t>Helium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232017"/>
                      </a:ext>
                    </a:extLst>
                  </a:tr>
                  <a:tr h="617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100980" r="-358611" b="-19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215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46BFAF9-C610-48F3-A912-D7059083F153}"/>
              </a:ext>
            </a:extLst>
          </p:cNvPr>
          <p:cNvSpPr/>
          <p:nvPr/>
        </p:nvSpPr>
        <p:spPr>
          <a:xfrm>
            <a:off x="1007239" y="1239928"/>
            <a:ext cx="10044387" cy="12352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C409E5-4D44-4320-8D85-F7C98C887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09" y="3542608"/>
            <a:ext cx="3476265" cy="23205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6A29EF0-A0DF-46AA-8270-87BBEA50B878}"/>
              </a:ext>
            </a:extLst>
          </p:cNvPr>
          <p:cNvGrpSpPr/>
          <p:nvPr/>
        </p:nvGrpSpPr>
        <p:grpSpPr>
          <a:xfrm>
            <a:off x="994539" y="721768"/>
            <a:ext cx="10044387" cy="338554"/>
            <a:chOff x="1007238" y="514359"/>
            <a:chExt cx="10044387" cy="33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A3A6C7-5E5D-444F-AB9F-A271247FC9EE}"/>
                </a:ext>
              </a:extLst>
            </p:cNvPr>
            <p:cNvSpPr/>
            <p:nvPr/>
          </p:nvSpPr>
          <p:spPr>
            <a:xfrm>
              <a:off x="1007238" y="542934"/>
              <a:ext cx="10044387" cy="28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3" name="Picture 2" descr="http://www.yorku.ca/eye/spectrum.gif">
              <a:extLst>
                <a:ext uri="{FF2B5EF4-FFF2-40B4-BE49-F238E27FC236}">
                  <a16:creationId xmlns:a16="http://schemas.microsoft.com/office/drawing/2014/main" id="{D3022356-29BB-4E65-B1A8-8E1A9805ADD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46799" r="2760" b="34036"/>
            <a:stretch>
              <a:fillRect/>
            </a:stretch>
          </p:blipFill>
          <p:spPr bwMode="auto">
            <a:xfrm flipH="1">
              <a:off x="3201987" y="542934"/>
              <a:ext cx="7849637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172FE9-82ED-4739-8D26-F5452F39207E}"/>
                </a:ext>
              </a:extLst>
            </p:cNvPr>
            <p:cNvSpPr txBox="1"/>
            <p:nvPr/>
          </p:nvSpPr>
          <p:spPr>
            <a:xfrm>
              <a:off x="1266688" y="514359"/>
              <a:ext cx="167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Visible spectrum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CD009-520E-47D7-9793-A89DD4BCEF33}"/>
              </a:ext>
            </a:extLst>
          </p:cNvPr>
          <p:cNvGrpSpPr/>
          <p:nvPr/>
        </p:nvGrpSpPr>
        <p:grpSpPr>
          <a:xfrm>
            <a:off x="3201987" y="1239928"/>
            <a:ext cx="7849639" cy="1235258"/>
            <a:chOff x="3201987" y="1239928"/>
            <a:chExt cx="7849639" cy="12352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5D5EF1-D8F2-4F1C-894B-CD4190FAF81A}"/>
                </a:ext>
              </a:extLst>
            </p:cNvPr>
            <p:cNvGrpSpPr/>
            <p:nvPr/>
          </p:nvGrpSpPr>
          <p:grpSpPr>
            <a:xfrm>
              <a:off x="3201987" y="1239928"/>
              <a:ext cx="7849639" cy="1235258"/>
              <a:chOff x="3201987" y="1239928"/>
              <a:chExt cx="7849639" cy="123525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75D9E65-FE5E-4D45-B6B7-CBCD962AED9D}"/>
                  </a:ext>
                </a:extLst>
              </p:cNvPr>
              <p:cNvGrpSpPr/>
              <p:nvPr/>
            </p:nvGrpSpPr>
            <p:grpSpPr>
              <a:xfrm>
                <a:off x="3201987" y="1239928"/>
                <a:ext cx="7849639" cy="1235258"/>
                <a:chOff x="3201987" y="1239928"/>
                <a:chExt cx="7849639" cy="1235258"/>
              </a:xfrm>
            </p:grpSpPr>
            <p:pic>
              <p:nvPicPr>
                <p:cNvPr id="3" name="Picture 2" descr="http://www.yorku.ca/eye/spectrum.gif">
                  <a:extLst>
                    <a:ext uri="{FF2B5EF4-FFF2-40B4-BE49-F238E27FC236}">
                      <a16:creationId xmlns:a16="http://schemas.microsoft.com/office/drawing/2014/main" id="{BC9F42D7-F5C7-4AFC-8297-FEE081191E37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4" r:link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9" t="46799" r="2760" b="34036"/>
                <a:stretch>
                  <a:fillRect/>
                </a:stretch>
              </p:blipFill>
              <p:spPr bwMode="auto">
                <a:xfrm flipH="1">
                  <a:off x="3201988" y="1239928"/>
                  <a:ext cx="7849638" cy="1235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82998FE-4C66-4F0C-9E69-5C81853B07A9}"/>
                    </a:ext>
                  </a:extLst>
                </p:cNvPr>
                <p:cNvSpPr/>
                <p:nvPr/>
              </p:nvSpPr>
              <p:spPr>
                <a:xfrm>
                  <a:off x="3201987" y="1239928"/>
                  <a:ext cx="821373" cy="12352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5880BA5-D07F-4B62-8D01-14884B78691F}"/>
                    </a:ext>
                  </a:extLst>
                </p:cNvPr>
                <p:cNvSpPr/>
                <p:nvPr/>
              </p:nvSpPr>
              <p:spPr>
                <a:xfrm>
                  <a:off x="4863873" y="1239928"/>
                  <a:ext cx="1936978" cy="12352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54AE9744-95F7-45D4-A891-B3485DA613D1}"/>
                    </a:ext>
                  </a:extLst>
                </p:cNvPr>
                <p:cNvSpPr/>
                <p:nvPr/>
              </p:nvSpPr>
              <p:spPr>
                <a:xfrm>
                  <a:off x="8772525" y="1239928"/>
                  <a:ext cx="1200701" cy="12352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6729D6B-430D-4B18-B082-04063620C64A}"/>
                    </a:ext>
                  </a:extLst>
                </p:cNvPr>
                <p:cNvSpPr/>
                <p:nvPr/>
              </p:nvSpPr>
              <p:spPr>
                <a:xfrm>
                  <a:off x="10092562" y="1239928"/>
                  <a:ext cx="413514" cy="12352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11D09F-761C-406B-93B4-7CCFD4D0CE97}"/>
                  </a:ext>
                </a:extLst>
              </p:cNvPr>
              <p:cNvSpPr/>
              <p:nvPr/>
            </p:nvSpPr>
            <p:spPr>
              <a:xfrm>
                <a:off x="7038975" y="1239928"/>
                <a:ext cx="1469231" cy="1235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7B1EC73-0B2D-4C1D-89A3-02AFFADEC46D}"/>
                  </a:ext>
                </a:extLst>
              </p:cNvPr>
              <p:cNvSpPr/>
              <p:nvPr/>
            </p:nvSpPr>
            <p:spPr>
              <a:xfrm>
                <a:off x="8653736" y="1239928"/>
                <a:ext cx="64020" cy="1235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7C6A14E-F4CD-4015-9DB4-2597D15C4355}"/>
                  </a:ext>
                </a:extLst>
              </p:cNvPr>
              <p:cNvSpPr/>
              <p:nvPr/>
            </p:nvSpPr>
            <p:spPr>
              <a:xfrm>
                <a:off x="10625412" y="1239928"/>
                <a:ext cx="413514" cy="1235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5B26C6-4B73-43EF-9E54-866653EADF13}"/>
                </a:ext>
              </a:extLst>
            </p:cNvPr>
            <p:cNvSpPr/>
            <p:nvPr/>
          </p:nvSpPr>
          <p:spPr>
            <a:xfrm>
              <a:off x="4142696" y="1239928"/>
              <a:ext cx="574448" cy="1235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1778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45</Words>
  <Application>Microsoft Office PowerPoint</Application>
  <PresentationFormat>Widescreen</PresentationFormat>
  <Paragraphs>36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41</cp:revision>
  <dcterms:created xsi:type="dcterms:W3CDTF">2017-09-26T18:27:30Z</dcterms:created>
  <dcterms:modified xsi:type="dcterms:W3CDTF">2018-09-24T19:30:46Z</dcterms:modified>
</cp:coreProperties>
</file>