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9" r:id="rId2"/>
    <p:sldId id="256" r:id="rId3"/>
    <p:sldId id="257" r:id="rId4"/>
    <p:sldId id="260" r:id="rId5"/>
    <p:sldId id="261" r:id="rId6"/>
    <p:sldId id="262" r:id="rId7"/>
    <p:sldId id="263" r:id="rId8"/>
    <p:sldId id="267" r:id="rId9"/>
    <p:sldId id="266" r:id="rId10"/>
    <p:sldId id="275" r:id="rId11"/>
    <p:sldId id="276" r:id="rId12"/>
    <p:sldId id="277" r:id="rId13"/>
    <p:sldId id="279" r:id="rId14"/>
    <p:sldId id="280" r:id="rId15"/>
    <p:sldId id="283" r:id="rId16"/>
    <p:sldId id="282" r:id="rId17"/>
    <p:sldId id="281" r:id="rId18"/>
    <p:sldId id="265" r:id="rId19"/>
    <p:sldId id="268" r:id="rId20"/>
    <p:sldId id="269" r:id="rId21"/>
    <p:sldId id="284" r:id="rId22"/>
    <p:sldId id="270" r:id="rId23"/>
    <p:sldId id="285" r:id="rId24"/>
    <p:sldId id="286" r:id="rId25"/>
    <p:sldId id="288" r:id="rId26"/>
    <p:sldId id="289" r:id="rId27"/>
    <p:sldId id="271" r:id="rId28"/>
    <p:sldId id="25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7C42"/>
    <a:srgbClr val="E8A682"/>
    <a:srgbClr val="E7C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2317" autoAdjust="0"/>
  </p:normalViewPr>
  <p:slideViewPr>
    <p:cSldViewPr snapToGrid="0">
      <p:cViewPr varScale="1">
        <p:scale>
          <a:sx n="104" d="100"/>
          <a:sy n="104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800" dirty="0" smtClean="0"/>
              <a:t>World's Water</a:t>
            </a:r>
            <a:endParaRPr lang="en-US" sz="2800" dirty="0"/>
          </a:p>
        </c:rich>
      </c:tx>
      <c:layout>
        <c:manualLayout>
          <c:xMode val="edge"/>
          <c:yMode val="edge"/>
          <c:x val="0.15424651726226526"/>
          <c:y val="6.2701083735500804E-2"/>
        </c:manualLayout>
      </c:layout>
      <c:overlay val="0"/>
    </c:title>
    <c:autoTitleDeleted val="0"/>
    <c:view3D>
      <c:rotX val="30"/>
      <c:rotY val="106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65414900060568E-2"/>
          <c:y val="0.11531326729320125"/>
          <c:w val="0.804206557513644"/>
          <c:h val="0.8793103448275861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Word's water</c:v>
                </c:pt>
              </c:strCache>
            </c:strRef>
          </c:tx>
          <c:spPr>
            <a:solidFill>
              <a:srgbClr val="00B050"/>
            </a:solidFill>
          </c:spPr>
          <c:explosion val="31"/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cat>
            <c:strRef>
              <c:f>Sheet1!$A$2:$A$5</c:f>
              <c:strCache>
                <c:ptCount val="2"/>
                <c:pt idx="0">
                  <c:v>Salt Water</c:v>
                </c:pt>
                <c:pt idx="1">
                  <c:v>Fresh Water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97.5</c:v>
                </c:pt>
                <c:pt idx="1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1612618614980821"/>
          <c:y val="0.19485881805096947"/>
          <c:w val="0.3170443277923593"/>
          <c:h val="0.138824327993483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Fresh Water</a:t>
            </a:r>
            <a:endParaRPr lang="en-US" dirty="0"/>
          </a:p>
        </c:rich>
      </c:tx>
      <c:layout>
        <c:manualLayout>
          <c:xMode val="edge"/>
          <c:yMode val="edge"/>
          <c:x val="0.28497838505480932"/>
          <c:y val="1.4536409692974428E-3"/>
        </c:manualLayout>
      </c:layout>
      <c:overlay val="0"/>
    </c:title>
    <c:autoTitleDeleted val="0"/>
    <c:view3D>
      <c:rotX val="30"/>
      <c:rotY val="196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599095325850217E-2"/>
          <c:y val="0"/>
          <c:w val="0.97840090467414975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Fresh Water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c:spPr>
          <c:explosion val="32"/>
          <c:dPt>
            <c:idx val="0"/>
            <c:bubble3D val="0"/>
          </c:dPt>
          <c:dPt>
            <c:idx val="1"/>
            <c:bubble3D val="0"/>
            <c:explosion val="11"/>
            <c:spPr>
              <a:solidFill>
                <a:srgbClr val="00B0F0"/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dPt>
          <c:cat>
            <c:strRef>
              <c:f>Sheet1!$A$2:$A$5</c:f>
              <c:strCache>
                <c:ptCount val="2"/>
                <c:pt idx="0">
                  <c:v>Glaciers</c:v>
                </c:pt>
                <c:pt idx="1">
                  <c:v>Lakes, Rivers, &amp; Groundwater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79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10775384694560237"/>
          <c:y val="0.76382232112290316"/>
          <c:w val="0.89224604903110516"/>
          <c:h val="0.1643004056311142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AB8C9-50AF-4CE9-B4F5-286567766C50}" type="datetimeFigureOut">
              <a:rPr lang="en-CA" smtClean="0"/>
              <a:t>14/05/2015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2013E-CB3E-4C79-88E0-F682E608EC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1174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2013E-CB3E-4C79-88E0-F682E608ECEB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4086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intaw.com/images/wallpapers/niagara-falls-free-wallpaper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12" y="5202936"/>
            <a:ext cx="4191000" cy="914400"/>
          </a:xfrm>
          <a:noFill/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CA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Hydrosphere</a:t>
            </a:r>
            <a:endParaRPr lang="en-CA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439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CA" dirty="0" smtClean="0"/>
              <a:t>The Oceans</a:t>
            </a:r>
            <a:endParaRPr lang="en-CA" dirty="0"/>
          </a:p>
        </p:txBody>
      </p:sp>
      <p:pic>
        <p:nvPicPr>
          <p:cNvPr id="7174" name="Picture 6" descr="https://www.enasco.com/prod/images/products/5B/AC038267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65648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1142998"/>
            <a:ext cx="5095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/>
              <a:t>Factors that affect </a:t>
            </a:r>
            <a:r>
              <a:rPr lang="en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Water Temperature:</a:t>
            </a:r>
            <a:endParaRPr lang="en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6228" y="1156604"/>
            <a:ext cx="270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Depth</a:t>
            </a:r>
            <a:endParaRPr lang="en-CA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2013686"/>
            <a:ext cx="2514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/>
              <a:t>Solar energy is absorbed near the surface of the ocean.</a:t>
            </a:r>
          </a:p>
          <a:p>
            <a:pPr algn="ctr"/>
            <a:endParaRPr lang="en-CA" sz="2000" dirty="0" smtClean="0"/>
          </a:p>
          <a:p>
            <a:pPr algn="ctr"/>
            <a:r>
              <a:rPr lang="en-CA" dirty="0" smtClean="0"/>
              <a:t>Below a depth of 200m the temperature drops rapidly; this region is called the thermocline.</a:t>
            </a:r>
            <a:endParaRPr lang="en-CA" dirty="0"/>
          </a:p>
        </p:txBody>
      </p:sp>
      <p:grpSp>
        <p:nvGrpSpPr>
          <p:cNvPr id="23" name="Group 22"/>
          <p:cNvGrpSpPr/>
          <p:nvPr/>
        </p:nvGrpSpPr>
        <p:grpSpPr>
          <a:xfrm>
            <a:off x="2260600" y="1828800"/>
            <a:ext cx="3911600" cy="4709984"/>
            <a:chOff x="2260600" y="1828800"/>
            <a:chExt cx="3911600" cy="4709984"/>
          </a:xfrm>
        </p:grpSpPr>
        <p:grpSp>
          <p:nvGrpSpPr>
            <p:cNvPr id="16" name="Group 15"/>
            <p:cNvGrpSpPr/>
            <p:nvPr/>
          </p:nvGrpSpPr>
          <p:grpSpPr>
            <a:xfrm>
              <a:off x="2260600" y="1828800"/>
              <a:ext cx="3911600" cy="4709984"/>
              <a:chOff x="2260600" y="1828800"/>
              <a:chExt cx="3911600" cy="4709984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260600" y="1828800"/>
                <a:ext cx="3911600" cy="4709984"/>
                <a:chOff x="2260600" y="1828800"/>
                <a:chExt cx="3911600" cy="4709984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2362200" y="1828800"/>
                  <a:ext cx="3810000" cy="4709984"/>
                  <a:chOff x="2362200" y="1828800"/>
                  <a:chExt cx="3810000" cy="4709984"/>
                </a:xfrm>
              </p:grpSpPr>
              <p:grpSp>
                <p:nvGrpSpPr>
                  <p:cNvPr id="4" name="Group 3"/>
                  <p:cNvGrpSpPr/>
                  <p:nvPr/>
                </p:nvGrpSpPr>
                <p:grpSpPr>
                  <a:xfrm>
                    <a:off x="2362200" y="1905000"/>
                    <a:ext cx="3810000" cy="4633784"/>
                    <a:chOff x="2362200" y="1905000"/>
                    <a:chExt cx="3810000" cy="4633784"/>
                  </a:xfrm>
                </p:grpSpPr>
                <p:pic>
                  <p:nvPicPr>
                    <p:cNvPr id="5" name="Picture 2" descr="http://marinebio.org/i/temperature/Thermocline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362200" y="1905000"/>
                      <a:ext cx="3810000" cy="4633784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3" name="Rectangle 2"/>
                    <p:cNvSpPr/>
                    <p:nvPr/>
                  </p:nvSpPr>
                  <p:spPr>
                    <a:xfrm>
                      <a:off x="3657600" y="2286000"/>
                      <a:ext cx="2057400" cy="762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/>
                    </a:p>
                  </p:txBody>
                </p:sp>
              </p:grpSp>
              <p:sp>
                <p:nvSpPr>
                  <p:cNvPr id="9" name="Rectangle 8"/>
                  <p:cNvSpPr/>
                  <p:nvPr/>
                </p:nvSpPr>
                <p:spPr>
                  <a:xfrm>
                    <a:off x="3657600" y="1828800"/>
                    <a:ext cx="685800" cy="2286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11" name="Rectangle 10"/>
                  <p:cNvSpPr/>
                  <p:nvPr/>
                </p:nvSpPr>
                <p:spPr>
                  <a:xfrm>
                    <a:off x="5280025" y="1885950"/>
                    <a:ext cx="685800" cy="1143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sp>
              <p:nvSpPr>
                <p:cNvPr id="13" name="Rectangle 12"/>
                <p:cNvSpPr/>
                <p:nvPr/>
              </p:nvSpPr>
              <p:spPr>
                <a:xfrm>
                  <a:off x="2260600" y="3763169"/>
                  <a:ext cx="685800" cy="228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2514600" y="4275138"/>
                  <a:ext cx="261937" cy="3468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15" name="Rectangle 14"/>
              <p:cNvSpPr/>
              <p:nvPr/>
            </p:nvSpPr>
            <p:spPr>
              <a:xfrm>
                <a:off x="4267200" y="2979420"/>
                <a:ext cx="746760" cy="1447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3264693" y="2443163"/>
              <a:ext cx="2843213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264693" y="3202781"/>
              <a:ext cx="2843213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4228466" y="2205575"/>
            <a:ext cx="1147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Active layer</a:t>
            </a:r>
            <a:endParaRPr lang="en-CA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4640580" y="2723617"/>
            <a:ext cx="1147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Thermocline</a:t>
            </a:r>
            <a:endParaRPr lang="en-CA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4228466" y="4004710"/>
            <a:ext cx="1147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Deep water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47931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CA" dirty="0" smtClean="0"/>
              <a:t>The Oceans</a:t>
            </a:r>
            <a:endParaRPr lang="en-CA" dirty="0"/>
          </a:p>
        </p:txBody>
      </p:sp>
      <p:pic>
        <p:nvPicPr>
          <p:cNvPr id="7174" name="Picture 6" descr="https://www.enasco.com/prod/images/products/5B/AC038267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65648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1142998"/>
            <a:ext cx="5095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/>
              <a:t>Factors that affect </a:t>
            </a:r>
            <a:r>
              <a:rPr lang="en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Water Temperature:</a:t>
            </a:r>
            <a:endParaRPr lang="en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6228" y="1156604"/>
            <a:ext cx="270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Latitude</a:t>
            </a:r>
            <a:endParaRPr lang="en-CA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6" name="Picture 2" descr="http://www.bigelow.org/shipmates/sstemp_l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944" y="1656481"/>
            <a:ext cx="5959061" cy="397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09725" y="5629152"/>
                <a:ext cx="670380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000" dirty="0" smtClean="0"/>
                  <a:t>Surface water averages between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/>
                      </a:rPr>
                      <m:t>25</m:t>
                    </m:r>
                    <m:r>
                      <a:rPr lang="en-CA" sz="2000" b="0" i="1" smtClean="0"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en-CA" dirty="0" smtClean="0"/>
                  <a:t> and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2</m:t>
                    </m:r>
                    <m:r>
                      <a:rPr lang="en-CA" b="0" i="1" smtClean="0">
                        <a:latin typeface="Cambria Math"/>
                      </a:rPr>
                      <m:t>8</m:t>
                    </m:r>
                    <m:r>
                      <a:rPr lang="en-CA" i="1">
                        <a:latin typeface="Cambria Math"/>
                        <a:ea typeface="Cambria Math"/>
                      </a:rPr>
                      <m:t>℃</m:t>
                    </m:r>
                  </m:oMath>
                </a14:m>
                <a:r>
                  <a:rPr lang="en-CA" dirty="0" smtClean="0"/>
                  <a:t> at the equator, and is colder to the north and south.</a:t>
                </a:r>
                <a:endParaRPr lang="en-CA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725" y="5629152"/>
                <a:ext cx="6703805" cy="677108"/>
              </a:xfrm>
              <a:prstGeom prst="rect">
                <a:avLst/>
              </a:prstGeom>
              <a:blipFill rotWithShape="1">
                <a:blip r:embed="rId4"/>
                <a:stretch>
                  <a:fillRect t="-4505" b="-1351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408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CA" dirty="0" smtClean="0"/>
              <a:t>The Oceans</a:t>
            </a:r>
            <a:endParaRPr lang="en-CA" dirty="0"/>
          </a:p>
        </p:txBody>
      </p:sp>
      <p:pic>
        <p:nvPicPr>
          <p:cNvPr id="7174" name="Picture 6" descr="https://www.enasco.com/prod/images/products/5B/AC038267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65648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1142998"/>
            <a:ext cx="5095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/>
              <a:t>Factors that affect </a:t>
            </a:r>
            <a:r>
              <a:rPr lang="en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Water Temperature:</a:t>
            </a:r>
            <a:endParaRPr lang="en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9626" y="1159667"/>
            <a:ext cx="270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CA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Seasons</a:t>
            </a:r>
            <a:endParaRPr lang="en-CA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0578" y="1927992"/>
            <a:ext cx="659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/>
              <a:t>Surface water temperature will vary from summer to winter.</a:t>
            </a:r>
            <a:endParaRPr lang="en-CA" dirty="0"/>
          </a:p>
        </p:txBody>
      </p:sp>
      <p:pic>
        <p:nvPicPr>
          <p:cNvPr id="1026" name="Picture 2" descr="Image result for summer oce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689860"/>
            <a:ext cx="3115194" cy="242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inter oce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0" y="2689860"/>
            <a:ext cx="3289725" cy="242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08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i.telegraph.co.uk/multimedia/archive/02075/Salt-set_207536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27" y="4078286"/>
            <a:ext cx="3629086" cy="227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" y="183198"/>
            <a:ext cx="8229600" cy="868362"/>
          </a:xfrm>
        </p:spPr>
        <p:txBody>
          <a:bodyPr>
            <a:normAutofit/>
          </a:bodyPr>
          <a:lstStyle/>
          <a:p>
            <a:r>
              <a:rPr lang="en-CA" sz="3600" dirty="0" smtClean="0"/>
              <a:t>Ocean Salinity</a:t>
            </a:r>
            <a:endParaRPr lang="en-CA" sz="3600" dirty="0"/>
          </a:p>
        </p:txBody>
      </p:sp>
      <p:pic>
        <p:nvPicPr>
          <p:cNvPr id="2052" name="Picture 4" descr="Image result for sa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836" y="4098213"/>
            <a:ext cx="3367540" cy="223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2753" y="1176210"/>
            <a:ext cx="6319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Salinity</a:t>
            </a:r>
            <a:r>
              <a:rPr lang="en-CA" sz="2000" dirty="0" smtClean="0"/>
              <a:t> is a measure of the salt concentration in a liquid.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978404" y="1592424"/>
            <a:ext cx="7744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Average</a:t>
            </a:r>
            <a:r>
              <a:rPr lang="en-C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salinity</a:t>
            </a:r>
            <a:r>
              <a:rPr lang="en-CA" sz="2000" dirty="0" smtClean="0"/>
              <a:t> of most oceans is around 3.5%, or 35g/L.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942752" y="2983567"/>
            <a:ext cx="34608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Salinity</a:t>
            </a:r>
            <a:r>
              <a:rPr lang="en-CA" sz="2000" dirty="0" smtClean="0"/>
              <a:t> is lower near the poles </a:t>
            </a:r>
            <a:r>
              <a:rPr lang="en-CA" sz="2000" i="1" dirty="0" smtClean="0"/>
              <a:t>(melting glaciers and pack ice dilute the water)</a:t>
            </a:r>
            <a:endParaRPr lang="en-CA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89328" y="3013557"/>
            <a:ext cx="34608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Salinity</a:t>
            </a:r>
            <a:r>
              <a:rPr lang="en-CA" sz="2000" dirty="0" smtClean="0"/>
              <a:t> is higher in regions that are hot and dry </a:t>
            </a:r>
            <a:r>
              <a:rPr lang="en-CA" sz="2000" i="1" dirty="0" smtClean="0"/>
              <a:t>(increased evaporation of water)</a:t>
            </a:r>
            <a:endParaRPr lang="en-CA" i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520692" y="2061289"/>
            <a:ext cx="7047452" cy="738664"/>
            <a:chOff x="1520692" y="2061289"/>
            <a:chExt cx="7047452" cy="7386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520692" y="2125274"/>
                  <a:ext cx="4502019" cy="4896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600" dirty="0" smtClean="0"/>
                    <a:t>Recall:</a:t>
                  </a:r>
                  <a:r>
                    <a:rPr lang="en-CA" dirty="0" smtClean="0"/>
                    <a:t>    </a:t>
                  </a:r>
                  <a14:m>
                    <m:oMath xmlns:m="http://schemas.openxmlformats.org/officeDocument/2006/math">
                      <m:r>
                        <a:rPr lang="en-CA" i="1" dirty="0" smtClean="0">
                          <a:latin typeface="Cambria Math"/>
                        </a:rPr>
                        <m:t>𝐶</m:t>
                      </m:r>
                      <m:r>
                        <a:rPr lang="en-CA" i="1" dirty="0" smtClean="0">
                          <a:latin typeface="Cambria Math"/>
                        </a:rPr>
                        <m:t>=3.5%=</m:t>
                      </m:r>
                      <m:f>
                        <m:fPr>
                          <m:ctrlPr>
                            <a:rPr lang="en-CA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i="1" dirty="0">
                              <a:latin typeface="Cambria Math"/>
                            </a:rPr>
                            <m:t>3.5</m:t>
                          </m:r>
                          <m:r>
                            <a:rPr lang="en-CA" i="1" dirty="0">
                              <a:latin typeface="Cambria Math"/>
                            </a:rPr>
                            <m:t>𝑔</m:t>
                          </m:r>
                        </m:num>
                        <m:den>
                          <m:r>
                            <a:rPr lang="en-CA" i="1" dirty="0">
                              <a:latin typeface="Cambria Math"/>
                            </a:rPr>
                            <m:t>100</m:t>
                          </m:r>
                          <m:r>
                            <a:rPr lang="en-CA" i="1" dirty="0">
                              <a:latin typeface="Cambria Math"/>
                            </a:rPr>
                            <m:t>𝑚𝐿</m:t>
                          </m:r>
                        </m:den>
                      </m:f>
                      <m:r>
                        <a:rPr lang="en-CA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i="1" dirty="0">
                              <a:latin typeface="Cambria Math"/>
                            </a:rPr>
                            <m:t>3.5</m:t>
                          </m:r>
                          <m:r>
                            <a:rPr lang="en-CA" i="1" dirty="0">
                              <a:latin typeface="Cambria Math"/>
                            </a:rPr>
                            <m:t>𝑔</m:t>
                          </m:r>
                        </m:num>
                        <m:den>
                          <m:r>
                            <a:rPr lang="en-CA" i="1" dirty="0">
                              <a:latin typeface="Cambria Math"/>
                            </a:rPr>
                            <m:t>0.1</m:t>
                          </m:r>
                          <m:r>
                            <a:rPr lang="en-CA" i="1" dirty="0"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en-CA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b="0" i="1" dirty="0" smtClean="0">
                              <a:latin typeface="Cambria Math"/>
                            </a:rPr>
                            <m:t>35</m:t>
                          </m:r>
                          <m:r>
                            <a:rPr lang="en-CA" b="0" i="1" dirty="0" smtClean="0">
                              <a:latin typeface="Cambria Math"/>
                            </a:rPr>
                            <m:t>𝑔</m:t>
                          </m:r>
                        </m:num>
                        <m:den>
                          <m:r>
                            <a:rPr lang="en-CA" b="0" i="1" dirty="0" smtClean="0">
                              <a:latin typeface="Cambria Math"/>
                            </a:rPr>
                            <m:t>𝐿</m:t>
                          </m:r>
                        </m:den>
                      </m:f>
                    </m:oMath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0692" y="2125274"/>
                  <a:ext cx="4502019" cy="48968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677" b="-2500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5956782" y="2061289"/>
              <a:ext cx="261136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CA" sz="1400" dirty="0" smtClean="0"/>
                <a:t>(About 10X higher concentration than in a salt water swimming pool)</a:t>
              </a:r>
              <a:endParaRPr lang="en-CA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9232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49580" y="238062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/>
              <a:t>Ocean Currents</a:t>
            </a:r>
            <a:endParaRPr lang="en-CA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13588" y="993648"/>
            <a:ext cx="8229600" cy="704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 smtClean="0"/>
              <a:t>The movement of seawater in a certain direction</a:t>
            </a:r>
            <a:endParaRPr lang="en-CA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61872" y="2340864"/>
            <a:ext cx="5916168" cy="704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CA" sz="2000" dirty="0" smtClean="0"/>
              <a:t>Surface Currents:  Mainly wind driven; horizontal. </a:t>
            </a:r>
            <a:endParaRPr lang="en-CA" sz="2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1030" y="1697736"/>
            <a:ext cx="3180588" cy="704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u="sng" dirty="0" smtClean="0"/>
              <a:t>2 main types of currents</a:t>
            </a:r>
            <a:r>
              <a:rPr lang="en-CA" sz="2000" dirty="0" smtClean="0"/>
              <a:t>:  </a:t>
            </a:r>
            <a:endParaRPr lang="en-CA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261872" y="3177540"/>
            <a:ext cx="6775704" cy="2177796"/>
            <a:chOff x="1261872" y="3177540"/>
            <a:chExt cx="6775704" cy="2177796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1261872" y="3177540"/>
              <a:ext cx="6775704" cy="77266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 algn="l">
                <a:buFont typeface="Wingdings" panose="05000000000000000000" pitchFamily="2" charset="2"/>
                <a:buChar char="Ø"/>
              </a:pPr>
              <a:r>
                <a:rPr lang="en-CA" sz="2000" dirty="0" smtClean="0"/>
                <a:t>Subsurface Currents:  Motion mainly due to differences in density (higher density water will sink). </a:t>
              </a:r>
              <a:endParaRPr lang="en-CA" sz="2000" dirty="0"/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>
            <a:xfrm>
              <a:off x="2211324" y="3950208"/>
              <a:ext cx="5460492" cy="7040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CA" sz="2000" dirty="0" smtClean="0"/>
                <a:t>Higher salinity water is more dense, and will sink below less dense water.</a:t>
              </a:r>
              <a:endParaRPr lang="en-CA" sz="2000" dirty="0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211324" y="4651248"/>
              <a:ext cx="5460492" cy="7040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CA" sz="2000" dirty="0" smtClean="0"/>
                <a:t>Cold water is generally more dense, and will sink in warmer water.</a:t>
              </a:r>
              <a:endParaRPr lang="en-CA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0983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eography.hunter.cuny.edu/~tbw/wc.notes/3.temperature/ocean.curr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" y="1179508"/>
            <a:ext cx="8906400" cy="473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9580" y="238062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/>
              <a:t>Ocean Currents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05744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49580" y="22891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/>
              <a:t>Ocean Circulation</a:t>
            </a:r>
            <a:endParaRPr lang="en-CA" sz="3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9580" y="932688"/>
            <a:ext cx="8229600" cy="704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 smtClean="0"/>
              <a:t>The combined effect of all the currents in the oceans</a:t>
            </a:r>
            <a:endParaRPr lang="en-CA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49580" y="1456182"/>
            <a:ext cx="2971800" cy="772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Thermohaline</a:t>
            </a:r>
            <a:r>
              <a:rPr lang="en-C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Circulation</a:t>
            </a:r>
            <a:r>
              <a:rPr lang="en-CA" sz="2000" dirty="0" smtClean="0"/>
              <a:t>:</a:t>
            </a:r>
            <a:endParaRPr lang="en-CA" sz="20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309366" y="1636776"/>
            <a:ext cx="5084826" cy="772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Surface and subsurface currents are connected together and circulate around the world.</a:t>
            </a:r>
            <a:endParaRPr lang="en-CA" sz="2000" dirty="0"/>
          </a:p>
        </p:txBody>
      </p:sp>
      <p:pic>
        <p:nvPicPr>
          <p:cNvPr id="4098" name="Picture 2" descr="http://www.srh.noaa.gov/jetstream/ocean/images/convey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1" y="2500884"/>
            <a:ext cx="7169213" cy="372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3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81514" y="224135"/>
            <a:ext cx="4668907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5400" b="1" cap="none" spc="0" dirty="0" smtClean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58000" dir="5400000" sy="-100000" algn="bl" rotWithShape="0"/>
                </a:effectLst>
              </a:rPr>
              <a:t>The Cryosphere</a:t>
            </a:r>
            <a:endParaRPr lang="en-CA" sz="5400" b="1" cap="none" spc="0" dirty="0">
              <a:ln w="900" cmpd="sng">
                <a:solidFill>
                  <a:schemeClr val="tx2">
                    <a:lumMod val="75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3588" y="1231392"/>
            <a:ext cx="8229600" cy="704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dirty="0" smtClean="0"/>
              <a:t>The </a:t>
            </a:r>
            <a:r>
              <a:rPr lang="en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cryosphere</a:t>
            </a:r>
            <a:r>
              <a:rPr lang="en-CA" sz="2400" dirty="0" smtClean="0"/>
              <a:t> consists of all the frozen water on the Earth’s surface</a:t>
            </a:r>
            <a:endParaRPr lang="en-CA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496406" y="1935480"/>
            <a:ext cx="3912940" cy="3944113"/>
            <a:chOff x="496406" y="1935480"/>
            <a:chExt cx="3912940" cy="3944113"/>
          </a:xfrm>
        </p:grpSpPr>
        <p:pic>
          <p:nvPicPr>
            <p:cNvPr id="5122" name="Picture 2" descr="http://www.grida.no/photolib/thumbs/0c67cdc9-0590-459e-a428-1a1a34e811c3/medium/polar-bears-on-pack-ice-north-of-svalbard-with-seal-kill_f53c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06" y="3287269"/>
              <a:ext cx="3912940" cy="2592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itle 1"/>
            <p:cNvSpPr txBox="1">
              <a:spLocks/>
            </p:cNvSpPr>
            <p:nvPr/>
          </p:nvSpPr>
          <p:spPr>
            <a:xfrm>
              <a:off x="513587" y="1935480"/>
              <a:ext cx="3878579" cy="13517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CA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Pack Ice</a:t>
              </a:r>
              <a:r>
                <a:rPr lang="en-CA" sz="2400" dirty="0" smtClean="0"/>
                <a:t>: Ice floating on the oceans near the north and south poles.</a:t>
              </a:r>
              <a:endParaRPr lang="en-CA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93020" y="2048257"/>
            <a:ext cx="4114800" cy="3869816"/>
            <a:chOff x="4593020" y="2048257"/>
            <a:chExt cx="4114800" cy="3869816"/>
          </a:xfrm>
        </p:grpSpPr>
        <p:sp>
          <p:nvSpPr>
            <p:cNvPr id="12" name="Title 1"/>
            <p:cNvSpPr txBox="1">
              <a:spLocks/>
            </p:cNvSpPr>
            <p:nvPr/>
          </p:nvSpPr>
          <p:spPr>
            <a:xfrm>
              <a:off x="4593020" y="2048257"/>
              <a:ext cx="4114800" cy="13517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CA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Glaciers</a:t>
              </a:r>
              <a:r>
                <a:rPr lang="en-CA" sz="2400" dirty="0" smtClean="0"/>
                <a:t>: Masses of ice on land, formed by compressed snow.</a:t>
              </a:r>
              <a:endParaRPr lang="en-CA" sz="2400" dirty="0"/>
            </a:p>
          </p:txBody>
        </p:sp>
        <p:pic>
          <p:nvPicPr>
            <p:cNvPr id="5124" name="Picture 4" descr="http://www.thetechherald.com/media/images/201148/NASA-Huge-water-glaciers-discovered-on-Mars-glacier_davidw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3020" y="3248788"/>
              <a:ext cx="4114800" cy="2669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996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1550" y="696788"/>
            <a:ext cx="4561858" cy="598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263342" y="219670"/>
            <a:ext cx="6105261" cy="7694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400" b="1" cap="none" spc="0" dirty="0" smtClean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58000" dir="5400000" sy="-100000" algn="bl" rotWithShape="0"/>
                </a:effectLst>
              </a:rPr>
              <a:t>Pack Ice – The North Pole</a:t>
            </a:r>
            <a:endParaRPr lang="en-CA" sz="4400" b="1" cap="none" spc="0" dirty="0">
              <a:ln w="900" cmpd="sng">
                <a:solidFill>
                  <a:schemeClr val="tx2">
                    <a:lumMod val="75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827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ncrypted-tbn1.gstatic.com/images?q=tbn:ANd9GcT9ehetRWqbF524x7Tmc3Ym3bdwVMSDa00s_3J7uV3_5xPboc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248" y="927556"/>
            <a:ext cx="3596640" cy="225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06607" y="2288900"/>
            <a:ext cx="3744467" cy="1351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400" dirty="0" smtClean="0"/>
              <a:t>Melting pack ice threatens the survival of species that depend on the ice.</a:t>
            </a:r>
            <a:endParaRPr lang="en-CA" sz="2400" dirty="0"/>
          </a:p>
        </p:txBody>
      </p:sp>
      <p:sp>
        <p:nvSpPr>
          <p:cNvPr id="5" name="Rectangle 4"/>
          <p:cNvSpPr/>
          <p:nvPr/>
        </p:nvSpPr>
        <p:spPr>
          <a:xfrm>
            <a:off x="2367306" y="219670"/>
            <a:ext cx="3659592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000" b="1" cap="none" spc="0" dirty="0" smtClean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58000" dir="5400000" sy="-100000" algn="bl" rotWithShape="0"/>
                </a:effectLst>
              </a:rPr>
              <a:t>Melting Pack Ice</a:t>
            </a:r>
            <a:endParaRPr lang="en-CA" sz="4000" b="1" cap="none" spc="0" dirty="0">
              <a:ln w="900" cmpd="sng">
                <a:solidFill>
                  <a:schemeClr val="tx2">
                    <a:lumMod val="75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3" name="Picture 2" descr="http://www.arctic05.org/wp-content/uploads/2015/02/north-pole-polar-bear-cliamt-change-pack-ice-iceberg-arctic05-save-the-arctic-arctic-news-arctic-events-polar-bear-day-arctic05-arctic-05-arctic-05-arctic-wildlife-ours-grizzly-oc%C3%A9an-arctique-grand-no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7" y="3640688"/>
            <a:ext cx="2754148" cy="166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nwf.org/~/media/Content/Animals/Mammals/Marine%20Mammals/479x238/RingedSeal_SvenRoeder_20070609_479x238.ash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394" y="3363467"/>
            <a:ext cx="4011742" cy="199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encrypted-tbn1.gstatic.com/images?q=tbn:ANd9GcTmHgKAnLKuF45bnB0Y-vcZ8nO9VFhYP3mDEW-fzLonnTFQ4LSA-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632" y="1114346"/>
            <a:ext cx="1304850" cy="112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402238" y="5510635"/>
            <a:ext cx="6193683" cy="740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dirty="0" smtClean="0"/>
              <a:t>Note: Melting </a:t>
            </a:r>
            <a:r>
              <a:rPr lang="en-CA" sz="2000" dirty="0" smtClean="0"/>
              <a:t>pack ice </a:t>
            </a:r>
            <a:r>
              <a:rPr lang="en-CA" sz="2000" dirty="0" smtClean="0"/>
              <a:t>does not actually raise sea levels; this is because pack ice is already in the ocean.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88197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04800"/>
            <a:ext cx="70866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C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Hydrosphere </a:t>
            </a:r>
            <a:r>
              <a:rPr lang="en-C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(Water Sphere):  Water of the planet</a:t>
            </a:r>
            <a:endParaRPr lang="en-CA" sz="3200" dirty="0"/>
          </a:p>
        </p:txBody>
      </p:sp>
      <p:pic>
        <p:nvPicPr>
          <p:cNvPr id="3078" name="Picture 6" descr="Image result for hydrosp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34" y="10668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324600" y="4876800"/>
            <a:ext cx="24535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CA" sz="3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71 %</a:t>
            </a:r>
            <a:r>
              <a:rPr lang="en-C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CA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of the</a:t>
            </a:r>
          </a:p>
          <a:p>
            <a:pPr algn="r"/>
            <a:r>
              <a:rPr lang="en-C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Earth’s </a:t>
            </a:r>
            <a:r>
              <a:rPr lang="en-CA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surface</a:t>
            </a:r>
            <a:endParaRPr lang="en-CA" sz="2900" dirty="0"/>
          </a:p>
        </p:txBody>
      </p:sp>
    </p:spTree>
    <p:extLst>
      <p:ext uri="{BB962C8B-B14F-4D97-AF65-F5344CB8AC3E}">
        <p14:creationId xmlns:p14="http://schemas.microsoft.com/office/powerpoint/2010/main" val="115860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74267" y="219670"/>
            <a:ext cx="3645678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000" b="1" cap="none" spc="0" dirty="0" smtClean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58000" dir="5400000" sy="-100000" algn="bl" rotWithShape="0"/>
                </a:effectLst>
              </a:rPr>
              <a:t>Melting Glaciers</a:t>
            </a:r>
            <a:endParaRPr lang="en-CA" sz="4000" b="1" cap="none" spc="0" dirty="0">
              <a:ln w="900" cmpd="sng">
                <a:solidFill>
                  <a:schemeClr val="tx2">
                    <a:lumMod val="75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10244" name="Picture 4" descr="https://thereevesreport.files.wordpress.com/2015/01/glacier-melting-45260.jpg?w=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6424"/>
            <a:ext cx="9143999" cy="575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3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eforeitsnews.com/contributor/upload/155734/images/melting%20glaci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7011"/>
            <a:ext cx="9144000" cy="571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74267" y="219670"/>
            <a:ext cx="3645678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000" b="1" cap="none" spc="0" dirty="0" smtClean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58000" dir="5400000" sy="-100000" algn="bl" rotWithShape="0"/>
                </a:effectLst>
              </a:rPr>
              <a:t>Melting Glaciers</a:t>
            </a:r>
            <a:endParaRPr lang="en-CA" sz="4000" b="1" cap="none" spc="0" dirty="0">
              <a:ln w="900" cmpd="sng">
                <a:solidFill>
                  <a:schemeClr val="tx2">
                    <a:lumMod val="75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6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86449" y="152828"/>
            <a:ext cx="1747978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000" b="1" cap="none" spc="0" dirty="0" smtClean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60000" endA="900" endPos="58000" dir="5400000" sy="-100000" algn="bl" rotWithShape="0"/>
                </a:effectLst>
              </a:rPr>
              <a:t>Iceberg</a:t>
            </a:r>
            <a:endParaRPr lang="en-CA" sz="4000" b="1" cap="none" spc="0" dirty="0">
              <a:ln w="900" cmpd="sng">
                <a:solidFill>
                  <a:schemeClr val="tx2">
                    <a:lumMod val="75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11266" name="Picture 2" descr="http://www.kimberlyemerson.com/wp-content/uploads/2013/04/Iceb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3556"/>
            <a:ext cx="9144000" cy="498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345692" y="814780"/>
            <a:ext cx="7432548" cy="639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400" dirty="0" smtClean="0"/>
              <a:t>Large piece of ice that has broken off a glacier</a:t>
            </a:r>
            <a:endParaRPr lang="en-CA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45692" y="1234440"/>
            <a:ext cx="7432548" cy="639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400" dirty="0" smtClean="0"/>
              <a:t>Raises the sea level when it falls into the ocean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53354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Image result for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107" y="817458"/>
            <a:ext cx="5190150" cy="519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342"/>
            <a:ext cx="8229600" cy="792162"/>
          </a:xfrm>
        </p:spPr>
        <p:txBody>
          <a:bodyPr>
            <a:normAutofit/>
          </a:bodyPr>
          <a:lstStyle/>
          <a:p>
            <a:r>
              <a:rPr lang="en-CA" sz="3200" dirty="0" smtClean="0"/>
              <a:t>Energy Resources in the Hydrosphere</a:t>
            </a:r>
            <a:endParaRPr lang="en-CA" sz="3200" dirty="0"/>
          </a:p>
        </p:txBody>
      </p:sp>
      <p:sp>
        <p:nvSpPr>
          <p:cNvPr id="30" name="Rectangle 29"/>
          <p:cNvSpPr/>
          <p:nvPr/>
        </p:nvSpPr>
        <p:spPr>
          <a:xfrm>
            <a:off x="845820" y="1128355"/>
            <a:ext cx="29001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Hydroelectricity</a:t>
            </a:r>
            <a:endParaRPr lang="en-CA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22838" y="1066800"/>
            <a:ext cx="3172506" cy="7078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7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342"/>
            <a:ext cx="8229600" cy="792162"/>
          </a:xfrm>
        </p:spPr>
        <p:txBody>
          <a:bodyPr>
            <a:normAutofit/>
          </a:bodyPr>
          <a:lstStyle/>
          <a:p>
            <a:r>
              <a:rPr lang="en-CA" sz="3200" dirty="0" smtClean="0"/>
              <a:t>Energy Resources in the Hydrosphere</a:t>
            </a:r>
            <a:endParaRPr lang="en-CA" sz="3200" dirty="0"/>
          </a:p>
        </p:txBody>
      </p:sp>
      <p:sp>
        <p:nvSpPr>
          <p:cNvPr id="30" name="Rectangle 29"/>
          <p:cNvSpPr/>
          <p:nvPr/>
        </p:nvSpPr>
        <p:spPr>
          <a:xfrm>
            <a:off x="845820" y="1128355"/>
            <a:ext cx="29001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Hydroelectricity</a:t>
            </a:r>
            <a:endParaRPr lang="en-CA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22838" y="1066800"/>
            <a:ext cx="3172506" cy="7078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2" name="Picture 2" descr="http://www.energybc.ca/images/profiles/largehydro/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" y="1784748"/>
            <a:ext cx="7566660" cy="507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408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342"/>
            <a:ext cx="8229600" cy="792162"/>
          </a:xfrm>
        </p:spPr>
        <p:txBody>
          <a:bodyPr>
            <a:normAutofit/>
          </a:bodyPr>
          <a:lstStyle/>
          <a:p>
            <a:r>
              <a:rPr lang="en-CA" sz="3200" dirty="0" smtClean="0"/>
              <a:t>Energy Resources in the Hydrosphere</a:t>
            </a:r>
            <a:endParaRPr lang="en-CA" sz="3200" dirty="0"/>
          </a:p>
        </p:txBody>
      </p:sp>
      <p:sp>
        <p:nvSpPr>
          <p:cNvPr id="30" name="Rectangle 29"/>
          <p:cNvSpPr/>
          <p:nvPr/>
        </p:nvSpPr>
        <p:spPr>
          <a:xfrm>
            <a:off x="845820" y="1128355"/>
            <a:ext cx="29001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Hydroelectricity</a:t>
            </a:r>
            <a:endParaRPr lang="en-CA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22838" y="1066800"/>
            <a:ext cx="3172506" cy="7078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6" name="Picture 2" descr="http://progesys.ca/wp-content/uploads/2014/06/hydro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0240"/>
            <a:ext cx="9144000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743200" y="4420976"/>
            <a:ext cx="6153911" cy="1879240"/>
            <a:chOff x="2743200" y="4420976"/>
            <a:chExt cx="6153911" cy="1879240"/>
          </a:xfrm>
        </p:grpSpPr>
        <p:grpSp>
          <p:nvGrpSpPr>
            <p:cNvPr id="28" name="Group 27"/>
            <p:cNvGrpSpPr/>
            <p:nvPr/>
          </p:nvGrpSpPr>
          <p:grpSpPr>
            <a:xfrm>
              <a:off x="4317873" y="4420976"/>
              <a:ext cx="3539490" cy="1250455"/>
              <a:chOff x="4872990" y="4513224"/>
              <a:chExt cx="3539490" cy="1250455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4930140" y="4939350"/>
                <a:ext cx="1352550" cy="824329"/>
                <a:chOff x="3657600" y="3834826"/>
                <a:chExt cx="1352550" cy="824329"/>
              </a:xfrm>
            </p:grpSpPr>
            <p:sp>
              <p:nvSpPr>
                <p:cNvPr id="40" name="Rounded Rectangle 39"/>
                <p:cNvSpPr/>
                <p:nvPr/>
              </p:nvSpPr>
              <p:spPr>
                <a:xfrm>
                  <a:off x="3657600" y="3834826"/>
                  <a:ext cx="1333500" cy="824329"/>
                </a:xfrm>
                <a:prstGeom prst="round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3657600" y="3897156"/>
                  <a:ext cx="135255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CA" sz="20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Hydraulic*Energy</a:t>
                  </a:r>
                  <a:endParaRPr lang="en-CA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4" name="Title 1"/>
              <p:cNvSpPr txBox="1">
                <a:spLocks/>
              </p:cNvSpPr>
              <p:nvPr/>
            </p:nvSpPr>
            <p:spPr>
              <a:xfrm>
                <a:off x="4872990" y="4513225"/>
                <a:ext cx="1409700" cy="53340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CA" sz="1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Motion</a:t>
                </a:r>
                <a:endParaRPr lang="en-CA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7078980" y="4939350"/>
                <a:ext cx="1333500" cy="824329"/>
                <a:chOff x="3657600" y="3834826"/>
                <a:chExt cx="1333500" cy="824329"/>
              </a:xfrm>
            </p:grpSpPr>
            <p:sp>
              <p:nvSpPr>
                <p:cNvPr id="38" name="Rounded Rectangle 37"/>
                <p:cNvSpPr/>
                <p:nvPr/>
              </p:nvSpPr>
              <p:spPr>
                <a:xfrm>
                  <a:off x="3657600" y="3834826"/>
                  <a:ext cx="1333500" cy="824329"/>
                </a:xfrm>
                <a:prstGeom prst="round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3695700" y="3897156"/>
                  <a:ext cx="12192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CA" sz="2000" dirty="0" err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ElectricalEnergy</a:t>
                  </a:r>
                  <a:endParaRPr lang="en-CA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6" name="Right Arrow 35"/>
              <p:cNvSpPr/>
              <p:nvPr/>
            </p:nvSpPr>
            <p:spPr>
              <a:xfrm>
                <a:off x="6382416" y="5050823"/>
                <a:ext cx="628650" cy="609600"/>
              </a:xfrm>
              <a:prstGeom prst="rightArrow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Title 1"/>
              <p:cNvSpPr txBox="1">
                <a:spLocks/>
              </p:cNvSpPr>
              <p:nvPr/>
            </p:nvSpPr>
            <p:spPr>
              <a:xfrm>
                <a:off x="7078980" y="4513224"/>
                <a:ext cx="1325880" cy="53340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CA" sz="1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Electricity</a:t>
                </a:r>
                <a:endParaRPr lang="en-CA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9" name="Title 1"/>
            <p:cNvSpPr txBox="1">
              <a:spLocks/>
            </p:cNvSpPr>
            <p:nvPr/>
          </p:nvSpPr>
          <p:spPr>
            <a:xfrm>
              <a:off x="2743200" y="5894684"/>
              <a:ext cx="6153911" cy="4055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CA" sz="1800" dirty="0" smtClean="0"/>
                <a:t>* Hydraulic energy </a:t>
              </a:r>
              <a:r>
                <a:rPr lang="en-CA" sz="1800" i="1" dirty="0" smtClean="0"/>
                <a:t>(moving water)</a:t>
              </a:r>
              <a:r>
                <a:rPr lang="en-CA" sz="1800" dirty="0" smtClean="0"/>
                <a:t> is a form of kinetic energy</a:t>
              </a:r>
              <a:endParaRPr lang="en-CA" sz="18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852160" y="1158018"/>
            <a:ext cx="3093258" cy="604254"/>
            <a:chOff x="4669998" y="1316736"/>
            <a:chExt cx="3093258" cy="604254"/>
          </a:xfrm>
        </p:grpSpPr>
        <p:sp>
          <p:nvSpPr>
            <p:cNvPr id="43" name="Rounded Rectangle 42"/>
            <p:cNvSpPr/>
            <p:nvPr/>
          </p:nvSpPr>
          <p:spPr>
            <a:xfrm>
              <a:off x="4669998" y="1316736"/>
              <a:ext cx="2910378" cy="6042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800600" y="1420742"/>
              <a:ext cx="2962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err="1" smtClean="0"/>
                <a:t>Beauharnois</a:t>
              </a:r>
              <a:r>
                <a:rPr lang="en-CA" dirty="0" smtClean="0"/>
                <a:t> Power Station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3251215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lta.ws/images/barragebeauharnois_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ounded Rectangle 30"/>
          <p:cNvSpPr/>
          <p:nvPr/>
        </p:nvSpPr>
        <p:spPr>
          <a:xfrm>
            <a:off x="722838" y="1066800"/>
            <a:ext cx="3172506" cy="70788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342"/>
            <a:ext cx="8229600" cy="792162"/>
          </a:xfrm>
        </p:spPr>
        <p:txBody>
          <a:bodyPr>
            <a:normAutofit/>
          </a:bodyPr>
          <a:lstStyle/>
          <a:p>
            <a:r>
              <a:rPr lang="en-CA" sz="3200" dirty="0" smtClean="0"/>
              <a:t>Energy Resources in the Hydrosphere</a:t>
            </a:r>
            <a:endParaRPr lang="en-CA" sz="3200" dirty="0"/>
          </a:p>
        </p:txBody>
      </p:sp>
      <p:sp>
        <p:nvSpPr>
          <p:cNvPr id="30" name="Rectangle 29"/>
          <p:cNvSpPr/>
          <p:nvPr/>
        </p:nvSpPr>
        <p:spPr>
          <a:xfrm>
            <a:off x="845820" y="1128355"/>
            <a:ext cx="29001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Hydroelectricity</a:t>
            </a:r>
            <a:endParaRPr lang="en-CA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52160" y="1158018"/>
            <a:ext cx="3093258" cy="604254"/>
            <a:chOff x="4669998" y="1316736"/>
            <a:chExt cx="3093258" cy="604254"/>
          </a:xfrm>
        </p:grpSpPr>
        <p:sp>
          <p:nvSpPr>
            <p:cNvPr id="8" name="Rounded Rectangle 7"/>
            <p:cNvSpPr/>
            <p:nvPr/>
          </p:nvSpPr>
          <p:spPr>
            <a:xfrm>
              <a:off x="4669998" y="1316736"/>
              <a:ext cx="2910378" cy="6042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800600" y="1420742"/>
              <a:ext cx="2962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err="1" smtClean="0"/>
                <a:t>Beauharnois</a:t>
              </a:r>
              <a:r>
                <a:rPr lang="en-CA" dirty="0" smtClean="0"/>
                <a:t> Power Station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3049558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2342"/>
            <a:ext cx="8229600" cy="792162"/>
          </a:xfrm>
        </p:spPr>
        <p:txBody>
          <a:bodyPr>
            <a:normAutofit/>
          </a:bodyPr>
          <a:lstStyle/>
          <a:p>
            <a:r>
              <a:rPr lang="en-CA" sz="3200" dirty="0" smtClean="0"/>
              <a:t>Energy Resources in the Hydrosphere</a:t>
            </a:r>
            <a:endParaRPr lang="en-CA" sz="3200" dirty="0"/>
          </a:p>
        </p:txBody>
      </p:sp>
      <p:sp>
        <p:nvSpPr>
          <p:cNvPr id="8" name="AutoShape 8" descr="data:image/jpeg;base64,/9j/4AAQSkZJRgABAQAAAQABAAD/2wCEAAkGBxQSEhQUEhQUFBUXFRUXFRcWFxgUFRcVFxQWFxQUGBYYHCggGBolHBQUITEhJikrLi4uFx8zODMsNygtLisBCgoKDg0OGhAQGiwkHyQsLCwsLCwsLCwsLiwsLCwsLCwsLCwsLCwsLCwsLCwsLCwsLCwsLCwsLCwsLCwsLCwsLP/AABEIAKgBLAMBIgACEQEDEQH/xAAbAAACAwEBAQAAAAAAAAAAAAAAAgEDBAUGB//EADgQAAEDAgMFBgQGAgMBAQAAAAEAAhEDIRIxQQRRYXGBBRORobHBIjLh8AYUQlJy0WLxFYKSsjP/xAAaAQEBAAMBAQAAAAAAAAAAAAABAAIDBAUG/8QAMREAAgIBAgUBBQcFAAAAAAAAAAECERIDIQQTMUFRYQUicaHwFCMygZGxwSRCYtHh/9oADAMBAAIRAxEAPwDw0IhPCiF9HR41iQiE8KIRRWJCITwiFUNiQohPCIRRWJCITwiFUVlcIhPCIVQ2KGk5AqIW7s2thcjtOgGvkZOEjgdR971xafFxnrPSr4PzXU2S02oqRhhEJ4RC7KNdiQiE8IhNFYkKYTQiFUViwiE8IhVFYsIhPCIVQWJCmE8IhNFYkKYTwiE0FiwiE8IhNFYsKYTQphNBYkKYTwiFUFiwphNCmE0FiQphPCITRWVQiE8IhVFYkKIVkIhFFZXCITwiFUVlcIhWQiFUNlcIhWQohFFZXCIVkIIVRWZtkffqurt3xU2ncfUfQLibKcl2A6aZHL1Xy/Dy/qIy9f32PS1V7jMUIhWQiF9RR5tlcIhWQjCqisSEQrMKIVRWVwphPCmE0VlcIhWQphWIWV4VOFPhU4U4lZXhUwnwqcKcQsrhTCswohOJWJCmE8KYViFleFThVmFGFOIWJhUwnwqcKcQsrhTCeFMJxCyiEQnhEIobEhEJ4RCqKxIRCeEQqisrhEKyEQqisrhEKyEYVUVlcKHix5FW4VD22PJDjsKZx9mXW2c2PJcjZTkutsvsfRfG6brUj8V+57Op+FhhRhVuFGFfZ4njZFeFGFWYVOFWIZFWFGFW4UYVYlZXhRhVuFGFOJZFeFGFW4UYVYhkV4UYVbhRhTiWRXhU4VZhU4U4hkVYVOFWYVOFOIZFeFGFWYVOFOJZFeFThT4UzaZMnQZodRVsLsqwqcKfCpwrLEMiuFMKyEQnErMcqZSoWmzYNKJSolVkNKJShSbZqsiZRKWUSqyGlEqJRKrImVKWUSqyOHsy62yn39Fh2XY6j3uwU3vhzvla5wz4BdCnRcww9rmmMnAtPgV8ZFLnqH+SXzPam/cb9C5CmkASMRwjUxMdJVlahGRDhvHuNF9fLX04zUJOm+h4yg2rRXKJSypW2zGhpRKmnTLvlBPIZczokUpK6Kh5RKWUSmwHlEpZRKSHRKWVMpsBkSlUqIaUJVKQGUpZQkhlp2unhaG8QTz+mSbsmhiqDc2/XT74KztUQV4ntDXepxGnw8fKb+vRbnToxqDmzChQpXuHIShQhJGGUSqsanGuTJHRRZKJVWNS18nOBvzQ5pFiy1joI5hWbWfjdz9lU+u0Wbf/ACPtuV1LbGuEVW4v8hZ/U6rmepLNTUXVV6/oZY7FMp2MnUTuNpVFfCD8JJHGx5FKHLfna2DE1U6LnGADPpzKV7YMWPK4UVXnAz4jBxSJt825RRplwJEADNxIa0c3GywWtScptJfXclFt7EEqrsvbHVHxTYXkaATyk6BWVe1qVIFoLqxvaSylfO/zO8lx9r7dqubgaRTp6MpDu2eVz1K8bjeOlrLDS6een/frqd/D6GO8ker2P8S4TcxBvz1XpNq7e2faKIY+HHzHFp0K+JVKrpzWzsmu91RrA6JMXMD74LxZ+z4r34umt0/B2NX1PX1GwSN3mND1VLsTbtPT+l7nZ+5qU2U6rA4NaGgmzgAIs4XC5Pa/4TcWk7M8PH7H2fHAiAfLqvW0/bHDcTHl8QsZevS/R9vz2+J5/InpyuPQ8/sdXvXYRZ/gOu7mvRbL2MymMe0OH8Zt1OvTzXjKOyvbVcwlzHAkOEQRaQL3Gi6Dcoc4uI1Jv9F06X2jVfJWpUV3714sx1owj71Heq7e2o4MZAaDlGERvA3Lm7XRwm5EkkwDMA5SRaeCofWEtAADSRIznK5OqsdVJaA4TGR1A3TqF1cLoPRm8Vttfn4+DRN2kVSpUFRK9OzVRa2mTcCyv2lga1g/URid1yHgsNQ28PVWlwgb8j7H73LU3JzW+311+vA1tYSpSSpxLdZjQ8qZVeJTiTYUOpa5urgFW59rLnuY+T8B6OC5+I1ZxSwXyN2jpxl+Jna7tuHEXgDlJ8JWQ9oUAfidUjgxp9XhcKu505lg3H/appdnvqTD2dSQT0heX9o4uUmlL5L+Udf2fRStnv8A8PdpbIThbWfiOjqZbkN4JHmjt3ZyHBwc1zDkWnXcRmF4qnsFWkCRg4nESfRdXYtmLbueXk9GjkPdauD4bX+2cyTt97ruq2qvyMNblrSqL+BsQoQvpTzhkKEJI4eNAeqGuTW3rx+YejiW94o7xUOckL0cwcDX3qta9oznoudjUY0cweWdZtan+0nqrKdVh+Vh43EAbyTYDmudTZF3/wDkZnn+0efql2jaCRGQGQFhz4nibrk1vaCjtDd/Izjw19TobTt9JvytD3bz8g9C7yHNcfbNtfU+YzGQyaOTRYKt7lSQTkvOlOerK5O39dDqjCMFsVvelNE2J1MBbKVAC5ufJRtZuz+W9dUdDGNyDmW6RVRNsgY3j6rdRphzMLmtwnIfeqytZAOceC2bMPhEkRpa/qt2htIw1eh0eze16lCzyalPQ5vbz/ePPmvX9n9sBwDmuBByIMheCkZSopOcw4qZwnXVp5j3sVxcX7Mhqe9p7Px2CGr2kfS9odSrgd60EgQHCzxydu4Gy8p2z2PUoy9p7ync4gLt/k3TnlyVOxdtEj4gWxbFfBP8v7XTpdrxqvP4bU1+CnstvD/gynpxmjzQrwZ3ZK4be7h4Bae1aLDNSkANXM0/k3dxC5BrjcvpNDio60ckcstKtmb/AM+7f6IO3v8A3Fc/vuCO9W7mGPLNx212pJSd8soqKQ/gE80uWaRWTd4VjMKeqeay5aNYqlN353rFPFS08U85hy0bfzPFHfrKJ3hF085hy0U9pVJInctOyPI8P6WHaxe5vGV1opE+nouNT+9y9Tpcfu6Nzq0iN6hm0GByHosneKwvEA8x4H6roerWqn5Vfpv/ALNHL92jV+YKkbQVjDkArfzma+Wjb+ZKPzKxEonmnnMOWjn94VIelsEpf9wvOyO2i5rimnl4LPjKmT9lWRYl8Sr6NKL6+n1WRmf+lfU2oaD0XJxUtRpRguvUzgl3JqlZnuTh05z0TAAaeNytGnwsv7tjY9RLoZzT32TNYtLxw8vqErgAP9j3XdCEYdDS5N9SoBZ9r/T/ACWvCd0ffJZdtbZpn9WWohU37ox6llY2N1FJ9hyVFWpI4yQehVrIwjOfKJPgUKVyHGolorLpdlbA6qZIIZv38FV2L2WarxjsyJkkCdBGp1XpO0ajKDAxsNAsJsOpW1eWa34Ryu0tpawBgFhoPeFyX1xBwwNwkx5rPtVYvcbkgExaLTmR4eSqC1zqWzM4qjS3anAg7jNitn/MGLtnoCuWOSAUQiofh2F79TqjtOmfmpt/8hMNs2c/oHQkehXLxJpGq2ZMwxR1R+XOhHJx9035WgcnvHVp9lxsLdw8EBg5dSrJlijtjs+npVI5tH9pv+KByqt6ghcUNH7nLRT2aq7/APMVD/1J8wnJ+AxXk6P/ABD9HUzyJ9wqn9k1MgAeTm/2no9lbWdw/k6P7XQ2bsqq2DUqMB1gFwjdosk34MaXk5Duzaw/Q7pB9Eho1W5tcObD/S735am0yarz/wBoCg9pMZrPGSnp1LqeW2hpk/em7NXY7eH/AMhdbb+0aTgcQYfAnxFwuNaTutHhZaqqRsu0N3hTNqjVQSMhCV53HLPVbLMKNDYP+/ooJ6eao80wqcVlkY4jka3TNpqvvTIO7JSKjuPSU5FRkw8/BK4/dvZUuqpO8K5sjfRpJSQq2uTBFlRZiQDwSp4v9VEMHc+U28kwPNQwayel/JQTGQPUKsCxpOg62PmU4Mam/G3oq8eU+GEf1dVuqbvCfYJsqNR4jzdCx9o5N/kPQ71ezSSZ3XlZ+0G/CDeMUSTIsMuBuFjLoMepS+MZ3e8fQrrdjdkGuBcAAwdTGZ5LG3Z5Yd5MjobffFeh/CO2BjHMNnFxIGtmieSIVluZTutj0TyyjTgRl4814rtyo5xAnScO4H5Z6XjQQul2rs+0VanwYsMfuDQOk3VdL8P1XTjewA53LjwP2Vtk2+iNaVdzhPogNad8zzCQFeob+GGQA+q4x+0BvrK0UeytmaYcwOAEgkmc7gxnvvxWOLG0eQbx81opbO93yU3u/i1zl7elV2an8jKY5NE+Kmr+IGDJZ4LuzHJ+Dy9HsHaHZUcPFxA8pnyW2l+FKn6n028hi9gtW0/ibdC5W1fic/uVcENSZ1af4YpN+eo48g1vrKtHZ+yM/SDzJPlMLzDu3nEfIXHeS6OgEepWerttR9iWM6CfECfNWceyDCXc9h/yNCn8jGDk0BZto/EwGS8i5hObj4geVyoFJvPnf1RzZDhE79X8TTq6dwA9Z9lz9o7Ye7IOA/yP0CxWi1goLgsXNvuKikO7aXnMx5qCbXJPl6KsOlOGcEWZGmhgj9IPmev1VWK5k3OguBwnekw9VOI/d0oC7Ep52VGL7Kh11lZjRpEc1Fkgqbp9FPeO3lNhRYHHf7IxcT4pBUnMkeSg1R9j6psqOc1BKQulO0Fc9m6hmOJ3J76pA0oJ6+CQLA7gFLXCLqqZRAVZUanFtoQKkWMdM1XTcdwjilZaT6ZJsKNPfWyHhJKlpm5tutmlp1QJ3+PoUvebmy7fkB5qCixzN/SIWXazDQAR82WehuZ1VwncBvJMqrbW/DNs9DJ+7ol0GPUBXdlK7fYO14GOk5u9guBqn7xwHwiRrw0WEXTM2rR61/a4Cq/5eRONgHE38BJ8l5I1HnWPNKWbyfRbOYzHBHpK3bLRnUJ/i23i4j0XOrdrhx+DFkcyHSeEALFTY39oPO/qrmluWD2HmEOTZKKQDbKjsoHMgKC15zd4D3JVxq8AN0fRFWnESfAoKzONmBzJPM/0rKcD5WxxAUnFkJAO8I/Kn/LnIUvQhsRzn3PiqS/d5D3Ks7u17Rxv4IpMk2BPG59k7kICfpcqQw7vZaWbOdSRytHVRWYAIBDubpE8gmgszFn7jHX+kCFe3Z3WtfNMapiIHhI81JBZnj7CmCfsKw1C73sPLelkb8k7EV4EZbwmsdSlj7KSDEVBJQ6NFBZuKtyJG5Wh3D75KoOMae6hp+8lWRdTI1tzVzXt4rKHKcQSmDRiYE4eUuJBPRaTaTj8UDiljcmIVZFrXpDmgA2yCcv3eiQI4kqLfXXw0UAXt53TwNSoh6bIFzCq777zKYkbkrTuCGRBBP1/pW94cBaYILgeIIBB8QR4BV4jvACltSCDnG/I8FEUvrQUzXyLpyKQNg938iGieQv5pKj5NmtaAIgTHPieKxMg62TsaFW0XG9W3nVREl0ZZc01Opy42/tS2jvB5pxRMaRyn0Cy3Mdhu7Oc8vorsbRGLFI5k/2PJUfCBdx/8z5KGv0aLa6dU9AND9pAdZriDvMW9Srvy7iJc0NbHDPmc1ipUy34i34bi+V9xC07RtctIbN4B/bAyhKruD9CWbE43DJacogk9CUUqRnXKYGg3EgXVAcZBJO85HcMtD0XQpFjQYdrBBhxEenglUwdiVaYywkE65+oWfaHACMAnQgAk+yXaNpqPxCbXHDjYpaTmMbe7shEAApbT6EkWbNtBaIEiOSl1zJJn/Gw91c0wP1cRDSOQMlUVaoyuDqb+gWXRbh3ENP/ACkHqpdQw6HmFD2Ageo16KBUfobfeaLXctwBbHy+sqs0xpZWSTnPT+rJX1IP3CG0JWBw80pcNFd3w18tVEDcoinFuQXSrXsPD3Q6hO8q3LYpRiKYsI/0kvoqxKrIB4IQtSZmDXHxU4lCEkQ/gpFNCEESJQBoL+ahCmRIbBumL9T4DLxQhRFeedt0Ip0if7UoSlbJuiwUgMz0TDDxy3aoQpLeg7WX0/iEi44jJHe7zzy9VKFk0krBbug78aC/FNUqO/bbNCFXYNUZxUk2hPUadBH3wQhYmTLQx2EC2WmvNUOoOG8Qem6UIWeJjZo2h4pDDYk/qF5Olz7KvZqIgTN7njG7xQhYPqPYvbSa05zbIRnuNrquvUJF+kROeRMSeSEJsiGvOVhzEJe7OuXCShCiIwjQ/fqmLBlfnofBCEoC2lSEZk8NYUVmtMZjPIyPBCFtpUYdyDEQINt8JAByPD/aELFsyoUz0TYgNIKlCyQE4+CqwoQlk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3326" name="Picture 14" descr="http://www.energis.ba/upload/en/slika_4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5256"/>
            <a:ext cx="9143999" cy="595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53025" y="1043344"/>
            <a:ext cx="2409631" cy="707886"/>
            <a:chOff x="722838" y="1066800"/>
            <a:chExt cx="2409631" cy="707886"/>
          </a:xfrm>
        </p:grpSpPr>
        <p:sp>
          <p:nvSpPr>
            <p:cNvPr id="7" name="Rounded Rectangle 6"/>
            <p:cNvSpPr/>
            <p:nvPr/>
          </p:nvSpPr>
          <p:spPr>
            <a:xfrm>
              <a:off x="722838" y="1066800"/>
              <a:ext cx="2409631" cy="707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99864" y="1128355"/>
              <a:ext cx="226055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CA" sz="32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Tidal Energy</a:t>
              </a:r>
              <a:endParaRPr lang="en-CA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224528" y="1197232"/>
            <a:ext cx="3806490" cy="45036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4297680" y="1197232"/>
            <a:ext cx="3822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err="1"/>
              <a:t>Rance</a:t>
            </a:r>
            <a:r>
              <a:rPr lang="en-CA" sz="2000" dirty="0"/>
              <a:t> Tidal Power </a:t>
            </a:r>
            <a:r>
              <a:rPr lang="en-CA" sz="2000" dirty="0" smtClean="0"/>
              <a:t>Station, France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15528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riyadhfood.com.windflower.arvixe.com/photoGallary/prodects/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560" y="0"/>
            <a:ext cx="103414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17008" y="3392424"/>
            <a:ext cx="4191000" cy="914400"/>
          </a:xfrm>
          <a:noFill/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CA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Hydrosphere</a:t>
            </a:r>
            <a:endParaRPr lang="en-CA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644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92162"/>
          </a:xfrm>
        </p:spPr>
        <p:txBody>
          <a:bodyPr>
            <a:normAutofit/>
          </a:bodyPr>
          <a:lstStyle/>
          <a:p>
            <a:r>
              <a:rPr lang="en-CA" sz="3200" dirty="0" smtClean="0"/>
              <a:t>Distribution of Water</a:t>
            </a:r>
            <a:endParaRPr lang="en-CA" sz="32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56333248"/>
              </p:ext>
            </p:extLst>
          </p:nvPr>
        </p:nvGraphicFramePr>
        <p:xfrm>
          <a:off x="228600" y="1218168"/>
          <a:ext cx="4953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95400" y="304970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97.5 %</a:t>
            </a:r>
            <a:endParaRPr lang="en-C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60800" y="321103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2.5 %</a:t>
            </a:r>
            <a:endParaRPr lang="en-CA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84700" y="2590979"/>
            <a:ext cx="3949700" cy="3505200"/>
            <a:chOff x="4584700" y="2743200"/>
            <a:chExt cx="3949700" cy="3276600"/>
          </a:xfrm>
        </p:grpSpPr>
        <p:grpSp>
          <p:nvGrpSpPr>
            <p:cNvPr id="11" name="Group 10"/>
            <p:cNvGrpSpPr/>
            <p:nvPr/>
          </p:nvGrpSpPr>
          <p:grpSpPr>
            <a:xfrm>
              <a:off x="4584700" y="2743200"/>
              <a:ext cx="3949700" cy="3276600"/>
              <a:chOff x="4584700" y="2743200"/>
              <a:chExt cx="3949700" cy="3276600"/>
            </a:xfrm>
          </p:grpSpPr>
          <p:graphicFrame>
            <p:nvGraphicFramePr>
              <p:cNvPr id="6" name="Chart 5"/>
              <p:cNvGraphicFramePr/>
              <p:nvPr>
                <p:extLst>
                  <p:ext uri="{D42A27DB-BD31-4B8C-83A1-F6EECF244321}">
                    <p14:modId xmlns:p14="http://schemas.microsoft.com/office/powerpoint/2010/main" val="346077068"/>
                  </p:ext>
                </p:extLst>
              </p:nvPr>
            </p:nvGraphicFramePr>
            <p:xfrm>
              <a:off x="4648200" y="2743200"/>
              <a:ext cx="3886200" cy="32766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0" name="Left Brace 9"/>
              <p:cNvSpPr/>
              <p:nvPr/>
            </p:nvSpPr>
            <p:spPr>
              <a:xfrm>
                <a:off x="4584700" y="3344633"/>
                <a:ext cx="381000" cy="1709698"/>
              </a:xfrm>
              <a:prstGeom prst="leftBrace">
                <a:avLst>
                  <a:gd name="adj1" fmla="val 48809"/>
                  <a:gd name="adj2" fmla="val 31667"/>
                </a:avLst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6477000" y="339570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/>
                <a:t>79 %</a:t>
              </a:r>
              <a:endParaRPr lang="en-CA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29400" y="426823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/>
                <a:t>21 %</a:t>
              </a:r>
              <a:endParaRPr lang="en-CA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920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15962"/>
          </a:xfrm>
        </p:spPr>
        <p:txBody>
          <a:bodyPr>
            <a:normAutofit/>
          </a:bodyPr>
          <a:lstStyle/>
          <a:p>
            <a:r>
              <a:rPr lang="en-CA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Inland Waters</a:t>
            </a:r>
            <a:endParaRPr lang="en-CA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9906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All freshwater bodies found on continents (includes</a:t>
            </a:r>
            <a:r>
              <a:rPr lang="en-CA" sz="2000" dirty="0" smtClean="0"/>
              <a:t> </a:t>
            </a:r>
            <a:r>
              <a:rPr lang="en-CA" dirty="0" smtClean="0"/>
              <a:t>rivers, lakes, and groundwater)</a:t>
            </a:r>
            <a:endParaRPr lang="en-CA" dirty="0"/>
          </a:p>
        </p:txBody>
      </p:sp>
      <p:pic>
        <p:nvPicPr>
          <p:cNvPr id="1026" name="Picture 2" descr="http://www.nature.org/cs/groups/webcontent/@photopublic/documents/media/prd_030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55064"/>
            <a:ext cx="4572000" cy="233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usicianonskis.ca/blog/wp-content/uploads/2012/09/120904_Meech-Cano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941" y="3505200"/>
            <a:ext cx="402565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72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15962"/>
          </a:xfrm>
        </p:spPr>
        <p:txBody>
          <a:bodyPr>
            <a:normAutofit/>
          </a:bodyPr>
          <a:lstStyle/>
          <a:p>
            <a:r>
              <a:rPr lang="en-CA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Inland Waters</a:t>
            </a:r>
            <a:endParaRPr lang="en-CA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2549" y="1000184"/>
            <a:ext cx="6132576" cy="403980"/>
            <a:chOff x="573024" y="1717952"/>
            <a:chExt cx="6132576" cy="403980"/>
          </a:xfrm>
        </p:grpSpPr>
        <p:sp>
          <p:nvSpPr>
            <p:cNvPr id="4" name="TextBox 3"/>
            <p:cNvSpPr txBox="1"/>
            <p:nvPr/>
          </p:nvSpPr>
          <p:spPr>
            <a:xfrm>
              <a:off x="1828800" y="1752600"/>
              <a:ext cx="487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(</a:t>
              </a:r>
              <a:r>
                <a:rPr lang="en-CA" sz="1600" dirty="0" smtClean="0"/>
                <a:t>Also known as</a:t>
              </a:r>
              <a:r>
                <a:rPr lang="en-CA" dirty="0" smtClean="0"/>
                <a:t> </a:t>
              </a:r>
              <a:r>
                <a:rPr lang="en-CA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Catchment area</a:t>
              </a:r>
              <a:r>
                <a:rPr lang="en-CA" dirty="0" smtClean="0"/>
                <a:t> </a:t>
              </a:r>
              <a:r>
                <a:rPr lang="en-CA" sz="1600" dirty="0" smtClean="0"/>
                <a:t>or</a:t>
              </a:r>
              <a:r>
                <a:rPr lang="en-CA" dirty="0" smtClean="0"/>
                <a:t> </a:t>
              </a:r>
              <a:r>
                <a:rPr lang="en-CA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Drainage basin</a:t>
              </a:r>
              <a:r>
                <a:rPr lang="en-CA" dirty="0" smtClean="0"/>
                <a:t>)</a:t>
              </a:r>
              <a:endParaRPr lang="en-CA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3024" y="1717952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Watershed</a:t>
              </a:r>
              <a:endPara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47725" y="1414760"/>
            <a:ext cx="7391400" cy="4847866"/>
            <a:chOff x="847725" y="1414760"/>
            <a:chExt cx="7391400" cy="4847866"/>
          </a:xfrm>
        </p:grpSpPr>
        <p:sp>
          <p:nvSpPr>
            <p:cNvPr id="7" name="TextBox 6"/>
            <p:cNvSpPr txBox="1"/>
            <p:nvPr/>
          </p:nvSpPr>
          <p:spPr>
            <a:xfrm>
              <a:off x="847725" y="1414760"/>
              <a:ext cx="739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Area of land in which all inland waters drain into a same larger body of water.</a:t>
              </a:r>
              <a:endParaRPr lang="en-CA" dirty="0"/>
            </a:p>
          </p:txBody>
        </p:sp>
        <p:pic>
          <p:nvPicPr>
            <p:cNvPr id="2050" name="Picture 2" descr="http://www.wheatleyriver.ca/wp-content/uploads/2011/02/watersheds-work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00" y="1904999"/>
              <a:ext cx="4935742" cy="4357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5943600" y="329565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The outline of a watershed is defined by natural boundaries (mountains, hills, etc...)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741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CA" sz="3600" dirty="0" smtClean="0"/>
              <a:t>Quebec Watersheds</a:t>
            </a:r>
            <a:endParaRPr lang="en-CA" sz="3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209800" y="1223855"/>
            <a:ext cx="4709160" cy="4930591"/>
            <a:chOff x="2301240" y="1219199"/>
            <a:chExt cx="4709160" cy="4930591"/>
          </a:xfrm>
        </p:grpSpPr>
        <p:pic>
          <p:nvPicPr>
            <p:cNvPr id="3074" name="Picture 2" descr="http://d-maps.com/m/america/canada/quebec/quebec07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1240" y="1219199"/>
              <a:ext cx="4709160" cy="4930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2895600" y="3684494"/>
              <a:ext cx="990600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Freeform 4"/>
            <p:cNvSpPr/>
            <p:nvPr/>
          </p:nvSpPr>
          <p:spPr>
            <a:xfrm>
              <a:off x="2686050" y="3835400"/>
              <a:ext cx="1885950" cy="1289050"/>
            </a:xfrm>
            <a:custGeom>
              <a:avLst/>
              <a:gdLst>
                <a:gd name="connsiteX0" fmla="*/ 1809750 w 1809750"/>
                <a:gd name="connsiteY0" fmla="*/ 0 h 1289050"/>
                <a:gd name="connsiteX1" fmla="*/ 1187450 w 1809750"/>
                <a:gd name="connsiteY1" fmla="*/ 393700 h 1289050"/>
                <a:gd name="connsiteX2" fmla="*/ 1060450 w 1809750"/>
                <a:gd name="connsiteY2" fmla="*/ 711200 h 1289050"/>
                <a:gd name="connsiteX3" fmla="*/ 889000 w 1809750"/>
                <a:gd name="connsiteY3" fmla="*/ 819150 h 1289050"/>
                <a:gd name="connsiteX4" fmla="*/ 793750 w 1809750"/>
                <a:gd name="connsiteY4" fmla="*/ 1066800 h 1289050"/>
                <a:gd name="connsiteX5" fmla="*/ 527050 w 1809750"/>
                <a:gd name="connsiteY5" fmla="*/ 1136650 h 1289050"/>
                <a:gd name="connsiteX6" fmla="*/ 355600 w 1809750"/>
                <a:gd name="connsiteY6" fmla="*/ 1289050 h 1289050"/>
                <a:gd name="connsiteX7" fmla="*/ 0 w 1809750"/>
                <a:gd name="connsiteY7" fmla="*/ 1219200 h 128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9750" h="1289050">
                  <a:moveTo>
                    <a:pt x="1809750" y="0"/>
                  </a:moveTo>
                  <a:lnTo>
                    <a:pt x="1187450" y="393700"/>
                  </a:lnTo>
                  <a:lnTo>
                    <a:pt x="1060450" y="711200"/>
                  </a:lnTo>
                  <a:lnTo>
                    <a:pt x="889000" y="819150"/>
                  </a:lnTo>
                  <a:lnTo>
                    <a:pt x="793750" y="1066800"/>
                  </a:lnTo>
                  <a:lnTo>
                    <a:pt x="527050" y="1136650"/>
                  </a:lnTo>
                  <a:lnTo>
                    <a:pt x="355600" y="1289050"/>
                  </a:lnTo>
                  <a:lnTo>
                    <a:pt x="0" y="121920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Freeform 6"/>
            <p:cNvSpPr/>
            <p:nvPr/>
          </p:nvSpPr>
          <p:spPr>
            <a:xfrm>
              <a:off x="3024188" y="1319213"/>
              <a:ext cx="1490662" cy="2328862"/>
            </a:xfrm>
            <a:custGeom>
              <a:avLst/>
              <a:gdLst>
                <a:gd name="connsiteX0" fmla="*/ 0 w 1490662"/>
                <a:gd name="connsiteY0" fmla="*/ 0 h 2328862"/>
                <a:gd name="connsiteX1" fmla="*/ 119062 w 1490662"/>
                <a:gd name="connsiteY1" fmla="*/ 328612 h 2328862"/>
                <a:gd name="connsiteX2" fmla="*/ 642937 w 1490662"/>
                <a:gd name="connsiteY2" fmla="*/ 452437 h 2328862"/>
                <a:gd name="connsiteX3" fmla="*/ 381000 w 1490662"/>
                <a:gd name="connsiteY3" fmla="*/ 523875 h 2328862"/>
                <a:gd name="connsiteX4" fmla="*/ 252412 w 1490662"/>
                <a:gd name="connsiteY4" fmla="*/ 709612 h 2328862"/>
                <a:gd name="connsiteX5" fmla="*/ 361950 w 1490662"/>
                <a:gd name="connsiteY5" fmla="*/ 966787 h 2328862"/>
                <a:gd name="connsiteX6" fmla="*/ 238125 w 1490662"/>
                <a:gd name="connsiteY6" fmla="*/ 1042987 h 2328862"/>
                <a:gd name="connsiteX7" fmla="*/ 404812 w 1490662"/>
                <a:gd name="connsiteY7" fmla="*/ 1409700 h 2328862"/>
                <a:gd name="connsiteX8" fmla="*/ 328612 w 1490662"/>
                <a:gd name="connsiteY8" fmla="*/ 1457325 h 2328862"/>
                <a:gd name="connsiteX9" fmla="*/ 328612 w 1490662"/>
                <a:gd name="connsiteY9" fmla="*/ 1543050 h 2328862"/>
                <a:gd name="connsiteX10" fmla="*/ 228600 w 1490662"/>
                <a:gd name="connsiteY10" fmla="*/ 1595437 h 2328862"/>
                <a:gd name="connsiteX11" fmla="*/ 238125 w 1490662"/>
                <a:gd name="connsiteY11" fmla="*/ 1743075 h 2328862"/>
                <a:gd name="connsiteX12" fmla="*/ 638175 w 1490662"/>
                <a:gd name="connsiteY12" fmla="*/ 1752600 h 2328862"/>
                <a:gd name="connsiteX13" fmla="*/ 852487 w 1490662"/>
                <a:gd name="connsiteY13" fmla="*/ 1971675 h 2328862"/>
                <a:gd name="connsiteX14" fmla="*/ 871537 w 1490662"/>
                <a:gd name="connsiteY14" fmla="*/ 2133600 h 2328862"/>
                <a:gd name="connsiteX15" fmla="*/ 1138237 w 1490662"/>
                <a:gd name="connsiteY15" fmla="*/ 2143125 h 2328862"/>
                <a:gd name="connsiteX16" fmla="*/ 1190625 w 1490662"/>
                <a:gd name="connsiteY16" fmla="*/ 2295525 h 2328862"/>
                <a:gd name="connsiteX17" fmla="*/ 1419225 w 1490662"/>
                <a:gd name="connsiteY17" fmla="*/ 2295525 h 2328862"/>
                <a:gd name="connsiteX18" fmla="*/ 1490662 w 1490662"/>
                <a:gd name="connsiteY18" fmla="*/ 2328862 h 2328862"/>
                <a:gd name="connsiteX19" fmla="*/ 1490662 w 1490662"/>
                <a:gd name="connsiteY19" fmla="*/ 2328862 h 2328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90662" h="2328862">
                  <a:moveTo>
                    <a:pt x="0" y="0"/>
                  </a:moveTo>
                  <a:lnTo>
                    <a:pt x="119062" y="328612"/>
                  </a:lnTo>
                  <a:lnTo>
                    <a:pt x="642937" y="452437"/>
                  </a:lnTo>
                  <a:lnTo>
                    <a:pt x="381000" y="523875"/>
                  </a:lnTo>
                  <a:lnTo>
                    <a:pt x="252412" y="709612"/>
                  </a:lnTo>
                  <a:lnTo>
                    <a:pt x="361950" y="966787"/>
                  </a:lnTo>
                  <a:lnTo>
                    <a:pt x="238125" y="1042987"/>
                  </a:lnTo>
                  <a:lnTo>
                    <a:pt x="404812" y="1409700"/>
                  </a:lnTo>
                  <a:lnTo>
                    <a:pt x="328612" y="1457325"/>
                  </a:lnTo>
                  <a:lnTo>
                    <a:pt x="328612" y="1543050"/>
                  </a:lnTo>
                  <a:lnTo>
                    <a:pt x="228600" y="1595437"/>
                  </a:lnTo>
                  <a:lnTo>
                    <a:pt x="238125" y="1743075"/>
                  </a:lnTo>
                  <a:lnTo>
                    <a:pt x="638175" y="1752600"/>
                  </a:lnTo>
                  <a:lnTo>
                    <a:pt x="852487" y="1971675"/>
                  </a:lnTo>
                  <a:lnTo>
                    <a:pt x="871537" y="2133600"/>
                  </a:lnTo>
                  <a:lnTo>
                    <a:pt x="1138237" y="2143125"/>
                  </a:lnTo>
                  <a:lnTo>
                    <a:pt x="1190625" y="2295525"/>
                  </a:lnTo>
                  <a:lnTo>
                    <a:pt x="1419225" y="2295525"/>
                  </a:lnTo>
                  <a:lnTo>
                    <a:pt x="1490662" y="2328862"/>
                  </a:lnTo>
                  <a:lnTo>
                    <a:pt x="1490662" y="2328862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27609" y="2649498"/>
              <a:ext cx="12954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 smtClean="0">
                  <a:ln>
                    <a:solidFill>
                      <a:srgbClr val="00B050"/>
                    </a:solidFill>
                  </a:ln>
                </a:rPr>
                <a:t>Ungava Bay</a:t>
              </a:r>
            </a:p>
            <a:p>
              <a:pPr algn="ctr"/>
              <a:r>
                <a:rPr lang="en-CA" sz="1400" dirty="0" smtClean="0">
                  <a:ln>
                    <a:solidFill>
                      <a:srgbClr val="00B050"/>
                    </a:solidFill>
                  </a:ln>
                </a:rPr>
                <a:t>Watershed</a:t>
              </a:r>
              <a:endParaRPr lang="en-CA" sz="1400" dirty="0">
                <a:ln>
                  <a:solidFill>
                    <a:srgbClr val="00B050"/>
                  </a:solidFill>
                </a:ln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86050" y="3505200"/>
              <a:ext cx="12954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 smtClean="0">
                  <a:ln>
                    <a:solidFill>
                      <a:srgbClr val="00B050"/>
                    </a:solidFill>
                  </a:ln>
                </a:rPr>
                <a:t>Hudson Bay</a:t>
              </a:r>
            </a:p>
            <a:p>
              <a:pPr algn="ctr"/>
              <a:r>
                <a:rPr lang="en-CA" sz="1400" dirty="0" smtClean="0">
                  <a:ln>
                    <a:solidFill>
                      <a:srgbClr val="00B050"/>
                    </a:solidFill>
                  </a:ln>
                </a:rPr>
                <a:t>Watershed</a:t>
              </a:r>
              <a:endParaRPr lang="en-CA" sz="1400" dirty="0">
                <a:ln>
                  <a:solidFill>
                    <a:srgbClr val="00B050"/>
                  </a:solidFill>
                </a:ln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97129" y="4366260"/>
              <a:ext cx="163068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 smtClean="0">
                  <a:ln>
                    <a:solidFill>
                      <a:srgbClr val="00B050"/>
                    </a:solidFill>
                  </a:ln>
                </a:rPr>
                <a:t>St. Lawrence River</a:t>
              </a:r>
            </a:p>
            <a:p>
              <a:pPr algn="ctr"/>
              <a:r>
                <a:rPr lang="en-CA" sz="1400" dirty="0" smtClean="0">
                  <a:ln>
                    <a:solidFill>
                      <a:srgbClr val="00B050"/>
                    </a:solidFill>
                  </a:ln>
                </a:rPr>
                <a:t>Watershed</a:t>
              </a:r>
              <a:endParaRPr lang="en-CA" sz="1400" dirty="0">
                <a:ln>
                  <a:solidFill>
                    <a:srgbClr val="00B050"/>
                  </a:solidFill>
                </a:ln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9600" y="1600199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>
                <a:ln>
                  <a:solidFill>
                    <a:srgbClr val="00B050"/>
                  </a:solidFill>
                </a:ln>
              </a:rPr>
              <a:t>3 major watersheds of Quebec</a:t>
            </a:r>
            <a:endParaRPr lang="en-CA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0400" y="3632252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ln>
                  <a:solidFill>
                    <a:srgbClr val="00B050"/>
                  </a:solidFill>
                </a:ln>
              </a:rPr>
              <a:t>Each watershed is made up of many smaller watersheds</a:t>
            </a:r>
            <a:endParaRPr lang="en-CA" sz="1600" dirty="0">
              <a:ln>
                <a:solidFill>
                  <a:srgbClr val="00B05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0674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CA" dirty="0" smtClean="0"/>
              <a:t>The Oceans</a:t>
            </a:r>
            <a:endParaRPr lang="en-CA" dirty="0"/>
          </a:p>
        </p:txBody>
      </p:sp>
      <p:pic>
        <p:nvPicPr>
          <p:cNvPr id="4100" name="Picture 4" descr="http://assets.inhabitat.com/wp-content/blogs.dir/1/files/2013/10/ocean-537x3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085850"/>
            <a:ext cx="8000998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25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CA" dirty="0" smtClean="0"/>
              <a:t>The Oceans</a:t>
            </a:r>
            <a:endParaRPr lang="en-CA" dirty="0"/>
          </a:p>
        </p:txBody>
      </p:sp>
      <p:pic>
        <p:nvPicPr>
          <p:cNvPr id="6146" name="Picture 2" descr="http://imagebase.net/var/albums/Concept/World%20Map%20Bl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34619"/>
            <a:ext cx="8130384" cy="467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24700" y="3076575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CA" sz="2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Atlantic</a:t>
            </a:r>
          </a:p>
          <a:p>
            <a:pPr algn="ctr"/>
            <a:r>
              <a:rPr lang="en-CA" sz="2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ocean</a:t>
            </a:r>
            <a:endParaRPr lang="en-CA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3248025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CA" sz="2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pacific</a:t>
            </a:r>
          </a:p>
          <a:p>
            <a:pPr algn="ctr"/>
            <a:r>
              <a:rPr lang="en-CA" sz="2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ocean</a:t>
            </a:r>
            <a:endParaRPr lang="en-CA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2672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CA" sz="2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Indian</a:t>
            </a:r>
          </a:p>
          <a:p>
            <a:pPr algn="ctr"/>
            <a:r>
              <a:rPr lang="en-CA" sz="2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ocean</a:t>
            </a:r>
            <a:endParaRPr lang="en-CA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1472779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CA" sz="2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Arctic ocean</a:t>
            </a:r>
            <a:endParaRPr lang="en-CA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2750" y="5705415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CA" sz="2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southern ocean</a:t>
            </a:r>
            <a:endParaRPr lang="en-CA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438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CA" dirty="0" smtClean="0"/>
              <a:t>The Oceans</a:t>
            </a:r>
            <a:endParaRPr lang="en-CA" dirty="0"/>
          </a:p>
        </p:txBody>
      </p:sp>
      <p:pic>
        <p:nvPicPr>
          <p:cNvPr id="7174" name="Picture 6" descr="https://www.enasco.com/prod/images/products/5B/AC038267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65648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5800" y="1143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/>
              <a:t>Factors that affect </a:t>
            </a:r>
            <a:r>
              <a:rPr lang="en-C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Water Temperature</a:t>
            </a:r>
            <a:endParaRPr lang="en-C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438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605</Words>
  <Application>Microsoft Office PowerPoint</Application>
  <PresentationFormat>On-screen Show (4:3)</PresentationFormat>
  <Paragraphs>108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Hydrosphere</vt:lpstr>
      <vt:lpstr>Hydrosphere (Water Sphere):  Water of the planet</vt:lpstr>
      <vt:lpstr>Distribution of Water</vt:lpstr>
      <vt:lpstr>Inland Waters</vt:lpstr>
      <vt:lpstr>Inland Waters</vt:lpstr>
      <vt:lpstr>Quebec Watersheds</vt:lpstr>
      <vt:lpstr>The Oceans</vt:lpstr>
      <vt:lpstr>The Oceans</vt:lpstr>
      <vt:lpstr>The Oceans</vt:lpstr>
      <vt:lpstr>The Oceans</vt:lpstr>
      <vt:lpstr>The Oceans</vt:lpstr>
      <vt:lpstr>The Oceans</vt:lpstr>
      <vt:lpstr>Ocean Salinity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Energy Resources in the Hydrosphere</vt:lpstr>
      <vt:lpstr>Energy Resources in the Hydrosphere</vt:lpstr>
      <vt:lpstr>Energy Resources in the Hydrosphere</vt:lpstr>
      <vt:lpstr>Energy Resources in the Hydrosphere</vt:lpstr>
      <vt:lpstr>Energy Resources in the Hydrosphere</vt:lpstr>
      <vt:lpstr>Hydrosphere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Hydrosphere</dc:title>
  <dc:creator>Lorraine</dc:creator>
  <cp:lastModifiedBy>Lorraine</cp:lastModifiedBy>
  <cp:revision>65</cp:revision>
  <dcterms:created xsi:type="dcterms:W3CDTF">2006-08-16T00:00:00Z</dcterms:created>
  <dcterms:modified xsi:type="dcterms:W3CDTF">2015-05-14T21:59:45Z</dcterms:modified>
</cp:coreProperties>
</file>