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1" r:id="rId5"/>
    <p:sldId id="258" r:id="rId6"/>
    <p:sldId id="259" r:id="rId7"/>
    <p:sldId id="260" r:id="rId8"/>
    <p:sldId id="262" r:id="rId9"/>
    <p:sldId id="264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A839E-CB90-4F70-9654-035CF4DCA6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B25571-3CF1-469E-A789-DA495E460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3ACB6-D624-473F-BF51-0B26A9C3B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4584-2147-46AB-8477-6671160C82B8}" type="datetimeFigureOut">
              <a:rPr lang="en-CA" smtClean="0"/>
              <a:t>2019-11-05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2B9CC-5AC2-4AB6-9EEB-F1B0E635D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033CF-3A8B-40C7-B3A5-0F1A50949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4904-03DF-47B7-BA63-AFCA6620B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11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D1C43-8AA6-4B16-B22E-C685FB109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B9ED5-C394-405D-9A6B-1DB68450A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B2DA2-90E6-4B83-88CB-FC70BBECA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4584-2147-46AB-8477-6671160C82B8}" type="datetimeFigureOut">
              <a:rPr lang="en-CA" smtClean="0"/>
              <a:t>2019-11-05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5939A-8968-47D5-ABD5-D4D2D39D6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24D8B-1E64-4436-8D12-3FCC6F67C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4904-03DF-47B7-BA63-AFCA6620B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159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6E1A26-D98F-4B07-8395-5AAC9E2E56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05C098-17E1-4436-86EF-2344918ED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AEF71-0E4B-4A58-AE2D-153A1E48E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4584-2147-46AB-8477-6671160C82B8}" type="datetimeFigureOut">
              <a:rPr lang="en-CA" smtClean="0"/>
              <a:t>2019-11-05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396E7-FBCF-4EBC-9B83-CED75BE2A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E44AC-F2DB-4BD5-A02D-F36D670C5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4904-03DF-47B7-BA63-AFCA6620B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883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1EDB2-2B24-445B-9445-B4CDCDF44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57F3-D6F9-4C1B-83BB-AE3D25454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753BF-8707-4351-978E-0ED4CCB7E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4584-2147-46AB-8477-6671160C82B8}" type="datetimeFigureOut">
              <a:rPr lang="en-CA" smtClean="0"/>
              <a:t>2019-11-05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821F1-7049-4852-9308-0D13083E3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477CC-EAA3-417E-8E4F-55770FF21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4904-03DF-47B7-BA63-AFCA6620B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0987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E8F30-C5A4-4551-935E-7E0A23835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04D61A-689B-40D2-9697-5766C0078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E52EB-0D7C-4465-B3F7-9419F9D6E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4584-2147-46AB-8477-6671160C82B8}" type="datetimeFigureOut">
              <a:rPr lang="en-CA" smtClean="0"/>
              <a:t>2019-11-05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5F226-E86E-46A3-99FE-CA827643A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1CBD0-8A5C-4E1D-B5F8-AF49C36B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4904-03DF-47B7-BA63-AFCA6620B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790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464F8-8946-4463-9154-53183892B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0F01E-B4A7-47BE-9A54-8A383F04A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109022-66BA-45A0-98BB-A3DBCB9FB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20BC21-370B-44D0-9FC0-BD99D0F5B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4584-2147-46AB-8477-6671160C82B8}" type="datetimeFigureOut">
              <a:rPr lang="en-CA" smtClean="0"/>
              <a:t>2019-11-05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4C76F0-1A6A-412C-A9D1-286ABD8DE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9DD96-3A94-4923-8C06-0F0FFF5EB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4904-03DF-47B7-BA63-AFCA6620B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065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34BEF-7AC1-41DC-B08C-71DE4A9C4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9067F-4585-47C2-BE76-5A2BB3507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4A55F5-EC05-4E86-B32E-FECED02B3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769317-DDC2-4C57-94FE-42A937170C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69F6BD-55D1-43D4-9D64-75274286EE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452DEE-0350-4E00-8B0B-35EF14071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4584-2147-46AB-8477-6671160C82B8}" type="datetimeFigureOut">
              <a:rPr lang="en-CA" smtClean="0"/>
              <a:t>2019-11-05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02AB0E-3765-4906-AE0F-EFB3356DE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697ED4-0015-41E9-9485-A23477D3A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4904-03DF-47B7-BA63-AFCA6620B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977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10450-E500-456D-BB18-6C1D84EFB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0E5294-606A-4BB7-9D8B-A7D96796F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4584-2147-46AB-8477-6671160C82B8}" type="datetimeFigureOut">
              <a:rPr lang="en-CA" smtClean="0"/>
              <a:t>2019-11-05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8ED48E-3ADF-4C7A-B323-EBCBE7977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FBDF1E-1285-4BF9-90B8-75D2143D9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4904-03DF-47B7-BA63-AFCA6620B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442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5207B8-8856-4FA0-A1C0-984AF523E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4584-2147-46AB-8477-6671160C82B8}" type="datetimeFigureOut">
              <a:rPr lang="en-CA" smtClean="0"/>
              <a:t>2019-11-05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2BD3CA-4578-46B8-A184-3DD3E4C8E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6079A1-2B8B-435A-9E65-902DF2B07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4904-03DF-47B7-BA63-AFCA6620B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868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771C6-BE32-4E72-A8D3-7EC0E8B1A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828A5-1B9F-4591-ABA9-52E0B97A1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F534C3-A596-4D22-B05B-B6CBCE4C6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8631A-B4F6-4E10-848D-E6C40AC8C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4584-2147-46AB-8477-6671160C82B8}" type="datetimeFigureOut">
              <a:rPr lang="en-CA" smtClean="0"/>
              <a:t>2019-11-05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8EF9C-6132-4BFF-86AB-5BB45E2C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D97790-ABAD-4D28-A2AB-A495E5027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4904-03DF-47B7-BA63-AFCA6620B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693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62D3B-0466-4A2C-9E16-A87C97CD1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90D795-2429-4BAE-B857-8E3A9B4EF0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591C3F-83AF-4E52-B6BA-A00EC88EB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E33C99-B44C-483C-B065-87ABAEAAA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4584-2147-46AB-8477-6671160C82B8}" type="datetimeFigureOut">
              <a:rPr lang="en-CA" smtClean="0"/>
              <a:t>2019-11-05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F6362-B445-4E03-9202-B2111620D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EE9AA7-61C9-4DB9-8650-092C8BFFB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4904-03DF-47B7-BA63-AFCA6620B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5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A99056-C98E-46A1-A3BB-CB9F80A18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62BDF-2383-4B26-906D-0C75A72EA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5C4DB-B2CD-4CED-9B1E-0A8C8B90F3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4584-2147-46AB-8477-6671160C82B8}" type="datetimeFigureOut">
              <a:rPr lang="en-CA" smtClean="0"/>
              <a:t>2019-11-05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2A79E-B301-470A-AA33-CA932FF241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B3A1A-21BB-40D9-BA44-CFEB7B471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44904-03DF-47B7-BA63-AFCA6620B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380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497FEA7B-D5C5-4E35-A377-D983E51A2C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2762"/>
            <a:ext cx="12293600" cy="63738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D0655BD-A5C9-444E-8952-3A4CCC9FA5A9}"/>
              </a:ext>
            </a:extLst>
          </p:cNvPr>
          <p:cNvSpPr txBox="1"/>
          <p:nvPr/>
        </p:nvSpPr>
        <p:spPr>
          <a:xfrm>
            <a:off x="7505700" y="37465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" b="1" dirty="0">
                <a:solidFill>
                  <a:schemeClr val="bg1"/>
                </a:solidFill>
              </a:rPr>
              <a:t>Electrolysis of Water</a:t>
            </a:r>
          </a:p>
          <a:p>
            <a:pPr algn="ctr"/>
            <a:r>
              <a:rPr lang="en-CA" sz="600" b="1" dirty="0">
                <a:solidFill>
                  <a:schemeClr val="bg1"/>
                </a:solidFill>
              </a:rPr>
              <a:t>Lab Report</a:t>
            </a:r>
          </a:p>
        </p:txBody>
      </p:sp>
    </p:spTree>
    <p:extLst>
      <p:ext uri="{BB962C8B-B14F-4D97-AF65-F5344CB8AC3E}">
        <p14:creationId xmlns:p14="http://schemas.microsoft.com/office/powerpoint/2010/main" val="77601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A338AA-5EA2-4AE1-99EB-0FCC7431CDB6}"/>
              </a:ext>
            </a:extLst>
          </p:cNvPr>
          <p:cNvSpPr/>
          <p:nvPr/>
        </p:nvSpPr>
        <p:spPr>
          <a:xfrm>
            <a:off x="6091311" y="492370"/>
            <a:ext cx="4600135" cy="576775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CF85A0-FAD3-4215-84AD-59BCA1EAD546}"/>
              </a:ext>
            </a:extLst>
          </p:cNvPr>
          <p:cNvSpPr txBox="1"/>
          <p:nvPr/>
        </p:nvSpPr>
        <p:spPr>
          <a:xfrm>
            <a:off x="6332879" y="730801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u="sng" dirty="0"/>
              <a:t>Analysis</a:t>
            </a:r>
            <a:r>
              <a:rPr lang="en-CA" dirty="0"/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2E2BA4-76AF-4C98-999E-9E06424B2F7B}"/>
              </a:ext>
            </a:extLst>
          </p:cNvPr>
          <p:cNvSpPr txBox="1"/>
          <p:nvPr/>
        </p:nvSpPr>
        <p:spPr>
          <a:xfrm>
            <a:off x="6618147" y="1110075"/>
            <a:ext cx="3764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1) The gas produced at the ‘+’ electrode …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7F1BD7-ECB3-41F1-97D6-05F06361C5C7}"/>
              </a:ext>
            </a:extLst>
          </p:cNvPr>
          <p:cNvSpPr txBox="1"/>
          <p:nvPr/>
        </p:nvSpPr>
        <p:spPr>
          <a:xfrm>
            <a:off x="6618143" y="1429204"/>
            <a:ext cx="36545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2) The gas produced at the ‘-’ electrode …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9B26E7-6C6C-47E0-AC62-4E63100BE94F}"/>
              </a:ext>
            </a:extLst>
          </p:cNvPr>
          <p:cNvSpPr txBox="1"/>
          <p:nvPr/>
        </p:nvSpPr>
        <p:spPr>
          <a:xfrm>
            <a:off x="6618146" y="2508273"/>
            <a:ext cx="37649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4) The ratio of the two gases was found …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BA0D4C-F5ED-41C9-8CD4-5A1DDBE913AB}"/>
              </a:ext>
            </a:extLst>
          </p:cNvPr>
          <p:cNvSpPr txBox="1"/>
          <p:nvPr/>
        </p:nvSpPr>
        <p:spPr>
          <a:xfrm>
            <a:off x="6332877" y="3076052"/>
            <a:ext cx="146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u="sng" dirty="0"/>
              <a:t>Conclusion</a:t>
            </a:r>
            <a:r>
              <a:rPr lang="en-CA" dirty="0"/>
              <a:t>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2B8EB16-08C4-49C5-BF01-6ED61AE90F0A}"/>
              </a:ext>
            </a:extLst>
          </p:cNvPr>
          <p:cNvSpPr txBox="1"/>
          <p:nvPr/>
        </p:nvSpPr>
        <p:spPr>
          <a:xfrm>
            <a:off x="6618143" y="3446933"/>
            <a:ext cx="3654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The two elements that make up water were found to be _______ and _______, at a ratio of __:__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11BE2A6-E7AD-4504-A2F8-B88E30100515}"/>
              </a:ext>
            </a:extLst>
          </p:cNvPr>
          <p:cNvSpPr txBox="1"/>
          <p:nvPr/>
        </p:nvSpPr>
        <p:spPr>
          <a:xfrm>
            <a:off x="6618143" y="4206892"/>
            <a:ext cx="3654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The data collected </a:t>
            </a:r>
            <a:r>
              <a:rPr lang="en-CA" sz="1400" i="1" dirty="0"/>
              <a:t>(supports/does not…) </a:t>
            </a:r>
            <a:r>
              <a:rPr lang="en-CA" sz="1600" dirty="0"/>
              <a:t>the hypothesis made.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7170A9-372A-46FB-BE2A-487D03CA25F2}"/>
              </a:ext>
            </a:extLst>
          </p:cNvPr>
          <p:cNvSpPr txBox="1"/>
          <p:nvPr/>
        </p:nvSpPr>
        <p:spPr>
          <a:xfrm>
            <a:off x="6618144" y="1727780"/>
            <a:ext cx="1982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3) Slope Calculation: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80C82C2-0097-471F-9560-3B039FD05550}"/>
              </a:ext>
            </a:extLst>
          </p:cNvPr>
          <p:cNvSpPr txBox="1"/>
          <p:nvPr/>
        </p:nvSpPr>
        <p:spPr>
          <a:xfrm>
            <a:off x="7144977" y="1992014"/>
            <a:ext cx="1982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P1(x1, y1)      P2(x2, y2)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E210CBA-8AF7-455B-AC8C-866647C25CD7}"/>
              </a:ext>
            </a:extLst>
          </p:cNvPr>
          <p:cNvSpPr txBox="1"/>
          <p:nvPr/>
        </p:nvSpPr>
        <p:spPr>
          <a:xfrm>
            <a:off x="7144977" y="2231308"/>
            <a:ext cx="11227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/>
              <a:t>Slope =  ….</a:t>
            </a:r>
          </a:p>
        </p:txBody>
      </p:sp>
    </p:spTree>
    <p:extLst>
      <p:ext uri="{BB962C8B-B14F-4D97-AF65-F5344CB8AC3E}">
        <p14:creationId xmlns:p14="http://schemas.microsoft.com/office/powerpoint/2010/main" val="3210793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7" grpId="0"/>
      <p:bldP spid="18" grpId="0"/>
      <p:bldP spid="19" grpId="0"/>
      <p:bldP spid="20" grpId="0"/>
      <p:bldP spid="22" grpId="0"/>
      <p:bldP spid="15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9199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497FEA7B-D5C5-4E35-A377-D983E51A2C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2762"/>
            <a:ext cx="12293600" cy="63738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D0655BD-A5C9-444E-8952-3A4CCC9FA5A9}"/>
              </a:ext>
            </a:extLst>
          </p:cNvPr>
          <p:cNvSpPr txBox="1"/>
          <p:nvPr/>
        </p:nvSpPr>
        <p:spPr>
          <a:xfrm>
            <a:off x="0" y="758678"/>
            <a:ext cx="63910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 dirty="0">
                <a:solidFill>
                  <a:schemeClr val="bg1"/>
                </a:solidFill>
              </a:rPr>
              <a:t>Electrolysis of Water</a:t>
            </a:r>
          </a:p>
          <a:p>
            <a:pPr algn="ctr"/>
            <a:r>
              <a:rPr lang="en-CA" sz="4000" b="1" dirty="0">
                <a:solidFill>
                  <a:schemeClr val="bg1"/>
                </a:solidFill>
              </a:rPr>
              <a:t>Lab Report</a:t>
            </a:r>
          </a:p>
        </p:txBody>
      </p:sp>
    </p:spTree>
    <p:extLst>
      <p:ext uri="{BB962C8B-B14F-4D97-AF65-F5344CB8AC3E}">
        <p14:creationId xmlns:p14="http://schemas.microsoft.com/office/powerpoint/2010/main" val="5653121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5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4CFF24-0858-4445-AC47-9A275253860F}"/>
              </a:ext>
            </a:extLst>
          </p:cNvPr>
          <p:cNvSpPr/>
          <p:nvPr/>
        </p:nvSpPr>
        <p:spPr>
          <a:xfrm>
            <a:off x="6091311" y="534573"/>
            <a:ext cx="4600135" cy="576775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85A4AF-8483-428B-8FCF-EC9C60295D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79" y="1851796"/>
            <a:ext cx="1688123" cy="23776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8D3CF28-EC95-4061-92FD-2EDECD82661A}"/>
              </a:ext>
            </a:extLst>
          </p:cNvPr>
          <p:cNvSpPr txBox="1"/>
          <p:nvPr/>
        </p:nvSpPr>
        <p:spPr>
          <a:xfrm>
            <a:off x="6654019" y="962352"/>
            <a:ext cx="3362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rgbClr val="002060"/>
                </a:solidFill>
              </a:rPr>
              <a:t>Electrolysis of Water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CF032E-A1ED-47FF-8F70-5919F1F55000}"/>
              </a:ext>
            </a:extLst>
          </p:cNvPr>
          <p:cNvSpPr txBox="1"/>
          <p:nvPr/>
        </p:nvSpPr>
        <p:spPr>
          <a:xfrm>
            <a:off x="6886135" y="1379973"/>
            <a:ext cx="2975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Laboratory Report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F9F47E-F63D-4572-9066-2152BB5F7121}"/>
              </a:ext>
            </a:extLst>
          </p:cNvPr>
          <p:cNvSpPr txBox="1"/>
          <p:nvPr/>
        </p:nvSpPr>
        <p:spPr>
          <a:xfrm>
            <a:off x="6943829" y="4331896"/>
            <a:ext cx="2917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By:  </a:t>
            </a:r>
            <a:r>
              <a:rPr lang="en-CA" sz="2000" i="1" u="sng" dirty="0">
                <a:solidFill>
                  <a:srgbClr val="002060"/>
                </a:solidFill>
                <a:latin typeface="Lucida Calligraphy" panose="03010101010101010101" pitchFamily="66" charset="0"/>
              </a:rPr>
              <a:t>Student Name</a:t>
            </a:r>
            <a:endParaRPr lang="en-CA" i="1" u="sng" dirty="0">
              <a:solidFill>
                <a:srgbClr val="00206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2DBD99-2B31-4D29-96FD-8C16C9A9BBE6}"/>
              </a:ext>
            </a:extLst>
          </p:cNvPr>
          <p:cNvSpPr txBox="1"/>
          <p:nvPr/>
        </p:nvSpPr>
        <p:spPr>
          <a:xfrm>
            <a:off x="7035800" y="4732006"/>
            <a:ext cx="2825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Course: EST 444-42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88A846-71FA-4228-9423-713F58407DC1}"/>
              </a:ext>
            </a:extLst>
          </p:cNvPr>
          <p:cNvSpPr txBox="1"/>
          <p:nvPr/>
        </p:nvSpPr>
        <p:spPr>
          <a:xfrm>
            <a:off x="7098574" y="4978706"/>
            <a:ext cx="2917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Teacher:  </a:t>
            </a:r>
            <a:r>
              <a:rPr lang="en-CA" dirty="0" err="1"/>
              <a:t>MacTamgram</a:t>
            </a:r>
            <a:endParaRPr lang="en-C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CE432D-6419-44AD-8C57-BAF089DBEE93}"/>
              </a:ext>
            </a:extLst>
          </p:cNvPr>
          <p:cNvSpPr txBox="1"/>
          <p:nvPr/>
        </p:nvSpPr>
        <p:spPr>
          <a:xfrm>
            <a:off x="7498079" y="5225406"/>
            <a:ext cx="239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Date:  Nov. ??, 2019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E21ED3-F843-4095-A3D6-407EB679F7CE}"/>
              </a:ext>
            </a:extLst>
          </p:cNvPr>
          <p:cNvSpPr txBox="1"/>
          <p:nvPr/>
        </p:nvSpPr>
        <p:spPr>
          <a:xfrm>
            <a:off x="3087078" y="1039537"/>
            <a:ext cx="2039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>
                <a:solidFill>
                  <a:schemeClr val="bg1"/>
                </a:solidFill>
              </a:rPr>
              <a:t>Title Page:</a:t>
            </a:r>
          </a:p>
        </p:txBody>
      </p:sp>
    </p:spTree>
    <p:extLst>
      <p:ext uri="{BB962C8B-B14F-4D97-AF65-F5344CB8AC3E}">
        <p14:creationId xmlns:p14="http://schemas.microsoft.com/office/powerpoint/2010/main" val="391898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  <p:bldP spid="9" grpId="0"/>
      <p:bldP spid="10" grpId="0"/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4CFF24-0858-4445-AC47-9A275253860F}"/>
              </a:ext>
            </a:extLst>
          </p:cNvPr>
          <p:cNvSpPr/>
          <p:nvPr/>
        </p:nvSpPr>
        <p:spPr>
          <a:xfrm>
            <a:off x="6091311" y="534573"/>
            <a:ext cx="4600135" cy="576775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97B9E4-89CF-42F6-A204-BE54CC6423A8}"/>
              </a:ext>
            </a:extLst>
          </p:cNvPr>
          <p:cNvSpPr txBox="1"/>
          <p:nvPr/>
        </p:nvSpPr>
        <p:spPr>
          <a:xfrm>
            <a:off x="3087078" y="1039537"/>
            <a:ext cx="2039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>
                <a:solidFill>
                  <a:schemeClr val="bg1"/>
                </a:solidFill>
              </a:rPr>
              <a:t>Title Page: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D3CF28-EC95-4061-92FD-2EDECD82661A}"/>
              </a:ext>
            </a:extLst>
          </p:cNvPr>
          <p:cNvSpPr txBox="1"/>
          <p:nvPr/>
        </p:nvSpPr>
        <p:spPr>
          <a:xfrm>
            <a:off x="6654019" y="962352"/>
            <a:ext cx="3362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rgbClr val="002060"/>
                </a:solidFill>
              </a:rPr>
              <a:t>Electrolysis of Water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CF032E-A1ED-47FF-8F70-5919F1F55000}"/>
              </a:ext>
            </a:extLst>
          </p:cNvPr>
          <p:cNvSpPr txBox="1"/>
          <p:nvPr/>
        </p:nvSpPr>
        <p:spPr>
          <a:xfrm>
            <a:off x="6886135" y="1379973"/>
            <a:ext cx="2975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Laboratory Report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7AA68E8-B072-4DC1-AE51-35921124DB32}"/>
              </a:ext>
            </a:extLst>
          </p:cNvPr>
          <p:cNvGrpSpPr/>
          <p:nvPr/>
        </p:nvGrpSpPr>
        <p:grpSpPr>
          <a:xfrm rot="901318">
            <a:off x="7460440" y="3192251"/>
            <a:ext cx="840903" cy="677527"/>
            <a:chOff x="6824228" y="2431261"/>
            <a:chExt cx="840903" cy="677527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2A2D7F2-B411-458A-8CD6-2793167112D7}"/>
                </a:ext>
              </a:extLst>
            </p:cNvPr>
            <p:cNvSpPr/>
            <p:nvPr/>
          </p:nvSpPr>
          <p:spPr>
            <a:xfrm>
              <a:off x="6824228" y="2431261"/>
              <a:ext cx="309538" cy="308626"/>
            </a:xfrm>
            <a:prstGeom prst="ellipse">
              <a:avLst/>
            </a:prstGeom>
            <a:gradFill flip="none" rotWithShape="1">
              <a:gsLst>
                <a:gs pos="9000">
                  <a:schemeClr val="accent5">
                    <a:lumMod val="75000"/>
                  </a:schemeClr>
                </a:gs>
                <a:gs pos="61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BB74CE3-B768-4F61-A75F-15150FE1C7DD}"/>
                </a:ext>
              </a:extLst>
            </p:cNvPr>
            <p:cNvSpPr/>
            <p:nvPr/>
          </p:nvSpPr>
          <p:spPr>
            <a:xfrm>
              <a:off x="6943828" y="2545080"/>
              <a:ext cx="566534" cy="563708"/>
            </a:xfrm>
            <a:prstGeom prst="ellipse">
              <a:avLst/>
            </a:prstGeom>
            <a:gradFill flip="none" rotWithShape="1">
              <a:gsLst>
                <a:gs pos="11000">
                  <a:srgbClr val="FF0000">
                    <a:shade val="30000"/>
                    <a:satMod val="115000"/>
                  </a:srgbClr>
                </a:gs>
                <a:gs pos="28000">
                  <a:srgbClr val="FF0000">
                    <a:shade val="67500"/>
                    <a:satMod val="115000"/>
                  </a:srgbClr>
                </a:gs>
                <a:gs pos="86000">
                  <a:srgbClr val="FF8989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96158AB-7330-496A-89B5-2E78BD0D9D78}"/>
                </a:ext>
              </a:extLst>
            </p:cNvPr>
            <p:cNvSpPr/>
            <p:nvPr/>
          </p:nvSpPr>
          <p:spPr>
            <a:xfrm>
              <a:off x="7355593" y="2522745"/>
              <a:ext cx="309538" cy="308626"/>
            </a:xfrm>
            <a:prstGeom prst="ellipse">
              <a:avLst/>
            </a:prstGeom>
            <a:gradFill flip="none" rotWithShape="1">
              <a:gsLst>
                <a:gs pos="9000">
                  <a:schemeClr val="accent5">
                    <a:lumMod val="75000"/>
                  </a:schemeClr>
                </a:gs>
                <a:gs pos="61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F60264B-2557-4E82-A190-E40C505FB445}"/>
              </a:ext>
            </a:extLst>
          </p:cNvPr>
          <p:cNvGrpSpPr/>
          <p:nvPr/>
        </p:nvGrpSpPr>
        <p:grpSpPr>
          <a:xfrm rot="4478643">
            <a:off x="8507524" y="3276774"/>
            <a:ext cx="840903" cy="677527"/>
            <a:chOff x="6824228" y="2431261"/>
            <a:chExt cx="840903" cy="677527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DA3FD19-4B89-4C26-AB1A-44CFCD74E3FC}"/>
                </a:ext>
              </a:extLst>
            </p:cNvPr>
            <p:cNvSpPr/>
            <p:nvPr/>
          </p:nvSpPr>
          <p:spPr>
            <a:xfrm>
              <a:off x="6824228" y="2431261"/>
              <a:ext cx="309538" cy="308626"/>
            </a:xfrm>
            <a:prstGeom prst="ellipse">
              <a:avLst/>
            </a:prstGeom>
            <a:gradFill flip="none" rotWithShape="1">
              <a:gsLst>
                <a:gs pos="9000">
                  <a:schemeClr val="accent5">
                    <a:lumMod val="75000"/>
                  </a:schemeClr>
                </a:gs>
                <a:gs pos="61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C27D776C-F858-4587-B3DD-733DCB17C605}"/>
                </a:ext>
              </a:extLst>
            </p:cNvPr>
            <p:cNvSpPr/>
            <p:nvPr/>
          </p:nvSpPr>
          <p:spPr>
            <a:xfrm>
              <a:off x="6943828" y="2545080"/>
              <a:ext cx="566534" cy="563708"/>
            </a:xfrm>
            <a:prstGeom prst="ellipse">
              <a:avLst/>
            </a:prstGeom>
            <a:gradFill flip="none" rotWithShape="1">
              <a:gsLst>
                <a:gs pos="11000">
                  <a:srgbClr val="FF0000">
                    <a:shade val="30000"/>
                    <a:satMod val="115000"/>
                  </a:srgbClr>
                </a:gs>
                <a:gs pos="28000">
                  <a:srgbClr val="FF0000">
                    <a:shade val="67500"/>
                    <a:satMod val="115000"/>
                  </a:srgbClr>
                </a:gs>
                <a:gs pos="86000">
                  <a:srgbClr val="FF8989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1805F-EB3A-4C9C-8ACD-94EDFCA9F843}"/>
                </a:ext>
              </a:extLst>
            </p:cNvPr>
            <p:cNvSpPr/>
            <p:nvPr/>
          </p:nvSpPr>
          <p:spPr>
            <a:xfrm>
              <a:off x="7355593" y="2522745"/>
              <a:ext cx="309538" cy="308626"/>
            </a:xfrm>
            <a:prstGeom prst="ellipse">
              <a:avLst/>
            </a:prstGeom>
            <a:gradFill flip="none" rotWithShape="1">
              <a:gsLst>
                <a:gs pos="9000">
                  <a:schemeClr val="accent5">
                    <a:lumMod val="75000"/>
                  </a:schemeClr>
                </a:gs>
                <a:gs pos="61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8024490-7B9C-47DB-B071-D04BF02179BF}"/>
              </a:ext>
            </a:extLst>
          </p:cNvPr>
          <p:cNvGrpSpPr/>
          <p:nvPr/>
        </p:nvGrpSpPr>
        <p:grpSpPr>
          <a:xfrm>
            <a:off x="6882007" y="2057043"/>
            <a:ext cx="415118" cy="518253"/>
            <a:chOff x="7265626" y="1953778"/>
            <a:chExt cx="415118" cy="518253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9102ADE9-A9FC-488F-A4CD-0E1D4E6063D3}"/>
                </a:ext>
              </a:extLst>
            </p:cNvPr>
            <p:cNvSpPr/>
            <p:nvPr/>
          </p:nvSpPr>
          <p:spPr>
            <a:xfrm rot="901318">
              <a:off x="7265626" y="1953778"/>
              <a:ext cx="309538" cy="308626"/>
            </a:xfrm>
            <a:prstGeom prst="ellipse">
              <a:avLst/>
            </a:prstGeom>
            <a:gradFill flip="none" rotWithShape="1">
              <a:gsLst>
                <a:gs pos="9000">
                  <a:schemeClr val="accent5">
                    <a:lumMod val="75000"/>
                  </a:schemeClr>
                </a:gs>
                <a:gs pos="61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231D15E-CEDC-450F-9AE6-BD312BE31F47}"/>
                </a:ext>
              </a:extLst>
            </p:cNvPr>
            <p:cNvSpPr/>
            <p:nvPr/>
          </p:nvSpPr>
          <p:spPr>
            <a:xfrm rot="901318">
              <a:off x="7371206" y="2163405"/>
              <a:ext cx="309538" cy="308626"/>
            </a:xfrm>
            <a:prstGeom prst="ellipse">
              <a:avLst/>
            </a:prstGeom>
            <a:gradFill flip="none" rotWithShape="1">
              <a:gsLst>
                <a:gs pos="9000">
                  <a:schemeClr val="accent5">
                    <a:lumMod val="75000"/>
                  </a:schemeClr>
                </a:gs>
                <a:gs pos="61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223916C-E553-43CC-8309-4800DBEA2280}"/>
              </a:ext>
            </a:extLst>
          </p:cNvPr>
          <p:cNvGrpSpPr/>
          <p:nvPr/>
        </p:nvGrpSpPr>
        <p:grpSpPr>
          <a:xfrm>
            <a:off x="8955881" y="2012653"/>
            <a:ext cx="982472" cy="704787"/>
            <a:chOff x="8799275" y="2011453"/>
            <a:chExt cx="982472" cy="704787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D31EC48-4338-4162-84CE-42760925DB09}"/>
                </a:ext>
              </a:extLst>
            </p:cNvPr>
            <p:cNvSpPr/>
            <p:nvPr/>
          </p:nvSpPr>
          <p:spPr>
            <a:xfrm rot="901318">
              <a:off x="8799275" y="2011453"/>
              <a:ext cx="566534" cy="563708"/>
            </a:xfrm>
            <a:prstGeom prst="ellipse">
              <a:avLst/>
            </a:prstGeom>
            <a:gradFill flip="none" rotWithShape="1">
              <a:gsLst>
                <a:gs pos="11000">
                  <a:srgbClr val="FF0000">
                    <a:shade val="30000"/>
                    <a:satMod val="115000"/>
                  </a:srgbClr>
                </a:gs>
                <a:gs pos="28000">
                  <a:srgbClr val="FF0000">
                    <a:shade val="67500"/>
                    <a:satMod val="115000"/>
                  </a:srgbClr>
                </a:gs>
                <a:gs pos="86000">
                  <a:srgbClr val="FF8989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580C8F5-8648-48D7-A26F-1FDC1DE7E87D}"/>
                </a:ext>
              </a:extLst>
            </p:cNvPr>
            <p:cNvSpPr/>
            <p:nvPr/>
          </p:nvSpPr>
          <p:spPr>
            <a:xfrm rot="901318">
              <a:off x="9215213" y="2152532"/>
              <a:ext cx="566534" cy="563708"/>
            </a:xfrm>
            <a:prstGeom prst="ellipse">
              <a:avLst/>
            </a:prstGeom>
            <a:gradFill flip="none" rotWithShape="1">
              <a:gsLst>
                <a:gs pos="11000">
                  <a:srgbClr val="FF0000">
                    <a:shade val="30000"/>
                    <a:satMod val="115000"/>
                  </a:srgbClr>
                </a:gs>
                <a:gs pos="28000">
                  <a:srgbClr val="FF0000">
                    <a:shade val="67500"/>
                    <a:satMod val="115000"/>
                  </a:srgbClr>
                </a:gs>
                <a:gs pos="86000">
                  <a:srgbClr val="FF8989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1A8275B-F1CB-4276-A2B5-A6950794F748}"/>
              </a:ext>
            </a:extLst>
          </p:cNvPr>
          <p:cNvGrpSpPr/>
          <p:nvPr/>
        </p:nvGrpSpPr>
        <p:grpSpPr>
          <a:xfrm>
            <a:off x="7698126" y="2063310"/>
            <a:ext cx="470951" cy="489037"/>
            <a:chOff x="7752378" y="1849945"/>
            <a:chExt cx="470951" cy="489037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AA65571-C788-4C26-A7B0-32AF4274D920}"/>
                </a:ext>
              </a:extLst>
            </p:cNvPr>
            <p:cNvSpPr/>
            <p:nvPr/>
          </p:nvSpPr>
          <p:spPr>
            <a:xfrm rot="901318">
              <a:off x="7752378" y="2030356"/>
              <a:ext cx="309538" cy="308626"/>
            </a:xfrm>
            <a:prstGeom prst="ellipse">
              <a:avLst/>
            </a:prstGeom>
            <a:gradFill flip="none" rotWithShape="1">
              <a:gsLst>
                <a:gs pos="9000">
                  <a:schemeClr val="accent5">
                    <a:lumMod val="75000"/>
                  </a:schemeClr>
                </a:gs>
                <a:gs pos="61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B519A3E8-2F9F-4951-B7B6-707DE5E49960}"/>
                </a:ext>
              </a:extLst>
            </p:cNvPr>
            <p:cNvSpPr/>
            <p:nvPr/>
          </p:nvSpPr>
          <p:spPr>
            <a:xfrm rot="901318">
              <a:off x="7913791" y="1849945"/>
              <a:ext cx="309538" cy="308626"/>
            </a:xfrm>
            <a:prstGeom prst="ellipse">
              <a:avLst/>
            </a:prstGeom>
            <a:gradFill flip="none" rotWithShape="1">
              <a:gsLst>
                <a:gs pos="9000">
                  <a:schemeClr val="accent5">
                    <a:lumMod val="75000"/>
                  </a:schemeClr>
                </a:gs>
                <a:gs pos="61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4450B86-3391-4BAC-B6AA-7F1FEAD4FAEB}"/>
              </a:ext>
            </a:extLst>
          </p:cNvPr>
          <p:cNvSpPr txBox="1"/>
          <p:nvPr/>
        </p:nvSpPr>
        <p:spPr>
          <a:xfrm>
            <a:off x="6943829" y="4331896"/>
            <a:ext cx="2917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By:  </a:t>
            </a:r>
            <a:r>
              <a:rPr lang="en-CA" sz="2000" i="1" u="sng" dirty="0">
                <a:solidFill>
                  <a:srgbClr val="002060"/>
                </a:solidFill>
                <a:latin typeface="Lucida Calligraphy" panose="03010101010101010101" pitchFamily="66" charset="0"/>
              </a:rPr>
              <a:t>Student Name</a:t>
            </a:r>
            <a:endParaRPr lang="en-CA" i="1" u="sng" dirty="0">
              <a:solidFill>
                <a:srgbClr val="00206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F56814D-3B33-4DC3-B523-077707059FC5}"/>
              </a:ext>
            </a:extLst>
          </p:cNvPr>
          <p:cNvSpPr txBox="1"/>
          <p:nvPr/>
        </p:nvSpPr>
        <p:spPr>
          <a:xfrm>
            <a:off x="7035800" y="4732006"/>
            <a:ext cx="2825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Course: EST 444-42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CD8C2E3-3045-4DD7-B0D9-4A47939BC957}"/>
              </a:ext>
            </a:extLst>
          </p:cNvPr>
          <p:cNvSpPr txBox="1"/>
          <p:nvPr/>
        </p:nvSpPr>
        <p:spPr>
          <a:xfrm>
            <a:off x="7098574" y="4978706"/>
            <a:ext cx="2917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Teacher:  </a:t>
            </a:r>
            <a:r>
              <a:rPr lang="en-CA" dirty="0" err="1"/>
              <a:t>MacTamgram</a:t>
            </a:r>
            <a:endParaRPr lang="en-CA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323DCB2-0442-44E8-B017-CFC0209EB42D}"/>
              </a:ext>
            </a:extLst>
          </p:cNvPr>
          <p:cNvSpPr txBox="1"/>
          <p:nvPr/>
        </p:nvSpPr>
        <p:spPr>
          <a:xfrm>
            <a:off x="7498079" y="5225406"/>
            <a:ext cx="239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Date:  Nov. ??, 2019</a:t>
            </a:r>
          </a:p>
        </p:txBody>
      </p:sp>
    </p:spTree>
    <p:extLst>
      <p:ext uri="{BB962C8B-B14F-4D97-AF65-F5344CB8AC3E}">
        <p14:creationId xmlns:p14="http://schemas.microsoft.com/office/powerpoint/2010/main" val="169549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A338AA-5EA2-4AE1-99EB-0FCC7431CDB6}"/>
              </a:ext>
            </a:extLst>
          </p:cNvPr>
          <p:cNvSpPr/>
          <p:nvPr/>
        </p:nvSpPr>
        <p:spPr>
          <a:xfrm>
            <a:off x="6097173" y="487607"/>
            <a:ext cx="4600135" cy="576775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CF85A0-FAD3-4215-84AD-59BCA1EAD546}"/>
              </a:ext>
            </a:extLst>
          </p:cNvPr>
          <p:cNvSpPr txBox="1"/>
          <p:nvPr/>
        </p:nvSpPr>
        <p:spPr>
          <a:xfrm>
            <a:off x="6388100" y="1168400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u="sng" dirty="0"/>
              <a:t>Objective</a:t>
            </a:r>
            <a:r>
              <a:rPr lang="en-CA" dirty="0"/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454BEB-FE96-41C2-B7D9-7A7146C00283}"/>
              </a:ext>
            </a:extLst>
          </p:cNvPr>
          <p:cNvSpPr txBox="1"/>
          <p:nvPr/>
        </p:nvSpPr>
        <p:spPr>
          <a:xfrm>
            <a:off x="7479592" y="1199178"/>
            <a:ext cx="3035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The purpose of this experiment 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0D98A7-E1D8-461F-A5C3-B37CBB22698E}"/>
              </a:ext>
            </a:extLst>
          </p:cNvPr>
          <p:cNvSpPr txBox="1"/>
          <p:nvPr/>
        </p:nvSpPr>
        <p:spPr>
          <a:xfrm>
            <a:off x="6770711" y="1453465"/>
            <a:ext cx="3654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to determine, blah, blah, blah…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294E82-394E-42FD-AC46-56E23D6C4C5E}"/>
              </a:ext>
            </a:extLst>
          </p:cNvPr>
          <p:cNvSpPr txBox="1"/>
          <p:nvPr/>
        </p:nvSpPr>
        <p:spPr>
          <a:xfrm>
            <a:off x="6388099" y="2014291"/>
            <a:ext cx="1349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u="sng" dirty="0"/>
              <a:t>Hypothesis</a:t>
            </a:r>
            <a:r>
              <a:rPr lang="en-CA" dirty="0"/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5746C7-E553-4B16-A6E8-9F5C6753A2BF}"/>
              </a:ext>
            </a:extLst>
          </p:cNvPr>
          <p:cNvSpPr txBox="1"/>
          <p:nvPr/>
        </p:nvSpPr>
        <p:spPr>
          <a:xfrm>
            <a:off x="7578018" y="2045069"/>
            <a:ext cx="3035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The elements that make up water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79797F-A70C-42CB-93C7-4D5FFA22E1E9}"/>
              </a:ext>
            </a:extLst>
          </p:cNvPr>
          <p:cNvSpPr txBox="1"/>
          <p:nvPr/>
        </p:nvSpPr>
        <p:spPr>
          <a:xfrm>
            <a:off x="6819947" y="2307133"/>
            <a:ext cx="3616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are #$&amp;% and @!*% and are present in a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18C9E4-EEFB-4849-8244-40534D1F5FF4}"/>
              </a:ext>
            </a:extLst>
          </p:cNvPr>
          <p:cNvSpPr txBox="1"/>
          <p:nvPr/>
        </p:nvSpPr>
        <p:spPr>
          <a:xfrm>
            <a:off x="6819947" y="2599810"/>
            <a:ext cx="3605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27:5 ratio, since 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25BA3F-3626-4B9D-877E-410270BBC639}"/>
              </a:ext>
            </a:extLst>
          </p:cNvPr>
          <p:cNvSpPr txBox="1"/>
          <p:nvPr/>
        </p:nvSpPr>
        <p:spPr>
          <a:xfrm>
            <a:off x="6388099" y="3163434"/>
            <a:ext cx="1349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u="sng" dirty="0"/>
              <a:t>Materials</a:t>
            </a:r>
            <a:r>
              <a:rPr lang="en-CA" dirty="0"/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2B3D79-2B8E-4413-B134-73CD98C3D65C}"/>
              </a:ext>
            </a:extLst>
          </p:cNvPr>
          <p:cNvSpPr txBox="1"/>
          <p:nvPr/>
        </p:nvSpPr>
        <p:spPr>
          <a:xfrm>
            <a:off x="6835090" y="3501709"/>
            <a:ext cx="1562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/>
              <a:t>Power Supply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DC5EAE-9585-45E7-A516-F2BE876DC0F8}"/>
              </a:ext>
            </a:extLst>
          </p:cNvPr>
          <p:cNvSpPr txBox="1"/>
          <p:nvPr/>
        </p:nvSpPr>
        <p:spPr>
          <a:xfrm>
            <a:off x="6835090" y="3748384"/>
            <a:ext cx="2103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/>
              <a:t>Red connecting wire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5AB160-0189-4E42-86C6-2FB5ABA3CEB5}"/>
              </a:ext>
            </a:extLst>
          </p:cNvPr>
          <p:cNvSpPr txBox="1"/>
          <p:nvPr/>
        </p:nvSpPr>
        <p:spPr>
          <a:xfrm>
            <a:off x="6835090" y="3998337"/>
            <a:ext cx="2240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/>
              <a:t>Black connecting wire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9D01F2-F655-46FF-B6D8-0A921DB7E73B}"/>
              </a:ext>
            </a:extLst>
          </p:cNvPr>
          <p:cNvSpPr txBox="1"/>
          <p:nvPr/>
        </p:nvSpPr>
        <p:spPr>
          <a:xfrm>
            <a:off x="6835090" y="4749814"/>
            <a:ext cx="3025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/>
              <a:t>2x 10mL graduated test tubes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7DC036-AD90-41FA-B60F-17851AEBB631}"/>
              </a:ext>
            </a:extLst>
          </p:cNvPr>
          <p:cNvSpPr txBox="1"/>
          <p:nvPr/>
        </p:nvSpPr>
        <p:spPr>
          <a:xfrm>
            <a:off x="6835090" y="4248290"/>
            <a:ext cx="3025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/>
              <a:t>1 all-dressed pizza / extra bacon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BA21BB-8D9F-40AB-9D62-2B7E2883C832}"/>
              </a:ext>
            </a:extLst>
          </p:cNvPr>
          <p:cNvSpPr txBox="1"/>
          <p:nvPr/>
        </p:nvSpPr>
        <p:spPr>
          <a:xfrm>
            <a:off x="6835091" y="4496501"/>
            <a:ext cx="34233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/>
              <a:t>Electrolysis tank (1.0 M </a:t>
            </a:r>
            <a:r>
              <a:rPr lang="en-CA" sz="1400" dirty="0" err="1"/>
              <a:t>NaOH</a:t>
            </a:r>
            <a:r>
              <a:rPr lang="en-CA" sz="1400" dirty="0"/>
              <a:t> solution)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08E9D5-8C31-4839-955B-4ECB1810034B}"/>
              </a:ext>
            </a:extLst>
          </p:cNvPr>
          <p:cNvSpPr txBox="1"/>
          <p:nvPr/>
        </p:nvSpPr>
        <p:spPr>
          <a:xfrm>
            <a:off x="6835089" y="5001063"/>
            <a:ext cx="3025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/>
              <a:t>2x rubber stoppers (size 00)</a:t>
            </a:r>
          </a:p>
        </p:txBody>
      </p:sp>
    </p:spTree>
    <p:extLst>
      <p:ext uri="{BB962C8B-B14F-4D97-AF65-F5344CB8AC3E}">
        <p14:creationId xmlns:p14="http://schemas.microsoft.com/office/powerpoint/2010/main" val="3919577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5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75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A39795-56B4-4375-8E7D-F53170737F54}"/>
              </a:ext>
            </a:extLst>
          </p:cNvPr>
          <p:cNvSpPr/>
          <p:nvPr/>
        </p:nvSpPr>
        <p:spPr>
          <a:xfrm>
            <a:off x="6062736" y="329786"/>
            <a:ext cx="4600135" cy="576775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E93A5A-1CA9-4435-8F91-2262944CBF11}"/>
              </a:ext>
            </a:extLst>
          </p:cNvPr>
          <p:cNvSpPr txBox="1"/>
          <p:nvPr/>
        </p:nvSpPr>
        <p:spPr>
          <a:xfrm>
            <a:off x="6713806" y="895028"/>
            <a:ext cx="1349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u="sng" dirty="0"/>
              <a:t>Diagram</a:t>
            </a:r>
            <a:r>
              <a:rPr lang="en-CA" dirty="0"/>
              <a:t>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1C9C4A-F456-43D8-9452-F55A3829625D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07" t="11478" r="-46" b="8073"/>
          <a:stretch/>
        </p:blipFill>
        <p:spPr bwMode="auto">
          <a:xfrm rot="5400000">
            <a:off x="6303303" y="1921804"/>
            <a:ext cx="3606798" cy="27857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ADAC6B1-709D-4FE5-BE30-69751975A6E2}"/>
              </a:ext>
            </a:extLst>
          </p:cNvPr>
          <p:cNvSpPr txBox="1"/>
          <p:nvPr/>
        </p:nvSpPr>
        <p:spPr>
          <a:xfrm>
            <a:off x="2534678" y="2046286"/>
            <a:ext cx="3528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chemeClr val="bg1"/>
                </a:solidFill>
              </a:rPr>
              <a:t>Diagram will be labelled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AB127E-57A3-49F8-A5FF-FEE44DA3B193}"/>
              </a:ext>
            </a:extLst>
          </p:cNvPr>
          <p:cNvSpPr txBox="1"/>
          <p:nvPr/>
        </p:nvSpPr>
        <p:spPr>
          <a:xfrm>
            <a:off x="9579584" y="2507951"/>
            <a:ext cx="10033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dirty="0"/>
              <a:t>Power supply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09669E-1F6A-4AB2-935B-9D1D6AD09526}"/>
              </a:ext>
            </a:extLst>
          </p:cNvPr>
          <p:cNvCxnSpPr>
            <a:cxnSpLocks/>
          </p:cNvCxnSpPr>
          <p:nvPr/>
        </p:nvCxnSpPr>
        <p:spPr>
          <a:xfrm flipH="1">
            <a:off x="8921750" y="2656532"/>
            <a:ext cx="70326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1468877-8D3C-46DB-94E2-53A2A30E6801}"/>
              </a:ext>
            </a:extLst>
          </p:cNvPr>
          <p:cNvCxnSpPr>
            <a:cxnSpLocks/>
          </p:cNvCxnSpPr>
          <p:nvPr/>
        </p:nvCxnSpPr>
        <p:spPr>
          <a:xfrm flipH="1">
            <a:off x="7520941" y="3130237"/>
            <a:ext cx="210407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E07B9D-7999-44F2-8775-7C43E819C030}"/>
              </a:ext>
            </a:extLst>
          </p:cNvPr>
          <p:cNvSpPr/>
          <p:nvPr/>
        </p:nvSpPr>
        <p:spPr>
          <a:xfrm>
            <a:off x="8146256" y="3130237"/>
            <a:ext cx="681038" cy="107156"/>
          </a:xfrm>
          <a:custGeom>
            <a:avLst/>
            <a:gdLst>
              <a:gd name="connsiteX0" fmla="*/ 0 w 585788"/>
              <a:gd name="connsiteY0" fmla="*/ 107156 h 107156"/>
              <a:gd name="connsiteX1" fmla="*/ 423863 w 585788"/>
              <a:gd name="connsiteY1" fmla="*/ 107156 h 107156"/>
              <a:gd name="connsiteX2" fmla="*/ 585788 w 585788"/>
              <a:gd name="connsiteY2" fmla="*/ 0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5788" h="107156">
                <a:moveTo>
                  <a:pt x="0" y="107156"/>
                </a:moveTo>
                <a:lnTo>
                  <a:pt x="423863" y="107156"/>
                </a:lnTo>
                <a:lnTo>
                  <a:pt x="585788" y="0"/>
                </a:lnTo>
              </a:path>
            </a:pathLst>
          </a:cu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4BB5AE3-A2BF-4A45-87A5-EC115EC81DE0}"/>
              </a:ext>
            </a:extLst>
          </p:cNvPr>
          <p:cNvSpPr txBox="1"/>
          <p:nvPr/>
        </p:nvSpPr>
        <p:spPr>
          <a:xfrm>
            <a:off x="9579584" y="3014619"/>
            <a:ext cx="12217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dirty="0"/>
              <a:t>10 mL graduated test tubes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37787CB-C442-4F03-ABD7-DF6F36D5A019}"/>
              </a:ext>
            </a:extLst>
          </p:cNvPr>
          <p:cNvCxnSpPr>
            <a:cxnSpLocks/>
          </p:cNvCxnSpPr>
          <p:nvPr/>
        </p:nvCxnSpPr>
        <p:spPr>
          <a:xfrm flipH="1">
            <a:off x="8475663" y="4066232"/>
            <a:ext cx="11493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E9D26E31-30D5-4555-B25E-72C6A47F6438}"/>
              </a:ext>
            </a:extLst>
          </p:cNvPr>
          <p:cNvSpPr txBox="1"/>
          <p:nvPr/>
        </p:nvSpPr>
        <p:spPr>
          <a:xfrm>
            <a:off x="9579583" y="3935427"/>
            <a:ext cx="10832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dirty="0"/>
              <a:t>Electrolysis tank</a:t>
            </a:r>
          </a:p>
          <a:p>
            <a:pPr algn="ctr"/>
            <a:r>
              <a:rPr lang="en-CA" sz="1050" dirty="0"/>
              <a:t>(1.0 M NaOH)</a:t>
            </a:r>
          </a:p>
        </p:txBody>
      </p:sp>
    </p:spTree>
    <p:extLst>
      <p:ext uri="{BB962C8B-B14F-4D97-AF65-F5344CB8AC3E}">
        <p14:creationId xmlns:p14="http://schemas.microsoft.com/office/powerpoint/2010/main" val="30623310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2" grpId="0" animBg="1"/>
      <p:bldP spid="24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7F08A51-0FBC-4A20-B6CC-5F482B94DF8B}"/>
              </a:ext>
            </a:extLst>
          </p:cNvPr>
          <p:cNvSpPr/>
          <p:nvPr/>
        </p:nvSpPr>
        <p:spPr>
          <a:xfrm>
            <a:off x="6091311" y="534573"/>
            <a:ext cx="4600135" cy="576775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2234CB-46A6-4815-9131-2C6BB13CC2C3}"/>
              </a:ext>
            </a:extLst>
          </p:cNvPr>
          <p:cNvSpPr txBox="1"/>
          <p:nvPr/>
        </p:nvSpPr>
        <p:spPr>
          <a:xfrm>
            <a:off x="6388100" y="1168400"/>
            <a:ext cx="1363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u="sng" dirty="0"/>
              <a:t>Procedure</a:t>
            </a:r>
            <a:r>
              <a:rPr lang="en-CA" dirty="0"/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68876D-47B6-488B-986C-FFB1C0DEEB3A}"/>
              </a:ext>
            </a:extLst>
          </p:cNvPr>
          <p:cNvSpPr txBox="1"/>
          <p:nvPr/>
        </p:nvSpPr>
        <p:spPr>
          <a:xfrm>
            <a:off x="6512901" y="1537732"/>
            <a:ext cx="1827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1) blah, blah, blah…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D5A80F-174C-4A4B-A454-35B7B58D865E}"/>
              </a:ext>
            </a:extLst>
          </p:cNvPr>
          <p:cNvSpPr txBox="1"/>
          <p:nvPr/>
        </p:nvSpPr>
        <p:spPr>
          <a:xfrm>
            <a:off x="6512901" y="1876286"/>
            <a:ext cx="2173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2) mumble, mumble…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950234-A9FC-434A-9288-8C961FA54578}"/>
              </a:ext>
            </a:extLst>
          </p:cNvPr>
          <p:cNvSpPr txBox="1"/>
          <p:nvPr/>
        </p:nvSpPr>
        <p:spPr>
          <a:xfrm>
            <a:off x="6512901" y="2215534"/>
            <a:ext cx="2173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3) babble, babble…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89056D-5C05-46E6-AFF3-A30D3D155D8E}"/>
              </a:ext>
            </a:extLst>
          </p:cNvPr>
          <p:cNvSpPr txBox="1"/>
          <p:nvPr/>
        </p:nvSpPr>
        <p:spPr>
          <a:xfrm>
            <a:off x="6512901" y="2553394"/>
            <a:ext cx="2173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4) Repeat step 1.</a:t>
            </a:r>
          </a:p>
        </p:txBody>
      </p:sp>
    </p:spTree>
    <p:extLst>
      <p:ext uri="{BB962C8B-B14F-4D97-AF65-F5344CB8AC3E}">
        <p14:creationId xmlns:p14="http://schemas.microsoft.com/office/powerpoint/2010/main" val="554574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A338AA-5EA2-4AE1-99EB-0FCC7431CDB6}"/>
              </a:ext>
            </a:extLst>
          </p:cNvPr>
          <p:cNvSpPr/>
          <p:nvPr/>
        </p:nvSpPr>
        <p:spPr>
          <a:xfrm>
            <a:off x="6091311" y="492370"/>
            <a:ext cx="4600135" cy="576775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CF85A0-FAD3-4215-84AD-59BCA1EAD546}"/>
              </a:ext>
            </a:extLst>
          </p:cNvPr>
          <p:cNvSpPr txBox="1"/>
          <p:nvPr/>
        </p:nvSpPr>
        <p:spPr>
          <a:xfrm>
            <a:off x="6311898" y="1013918"/>
            <a:ext cx="162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u="sng" dirty="0"/>
              <a:t>Observations</a:t>
            </a:r>
            <a:r>
              <a:rPr lang="en-CA" dirty="0"/>
              <a:t>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850A4D6-5935-43F5-85EF-6B57FA001249}"/>
              </a:ext>
            </a:extLst>
          </p:cNvPr>
          <p:cNvSpPr/>
          <p:nvPr/>
        </p:nvSpPr>
        <p:spPr>
          <a:xfrm>
            <a:off x="7029304" y="1841548"/>
            <a:ext cx="2733675" cy="20955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267037B-E086-4F37-ACEB-220905890893}"/>
              </a:ext>
            </a:extLst>
          </p:cNvPr>
          <p:cNvCxnSpPr>
            <a:cxnSpLocks/>
            <a:endCxn id="16" idx="2"/>
          </p:cNvCxnSpPr>
          <p:nvPr/>
        </p:nvCxnSpPr>
        <p:spPr>
          <a:xfrm>
            <a:off x="8391379" y="1832023"/>
            <a:ext cx="4763" cy="2105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FEE2267-CC41-4F3A-947C-ACA26B128787}"/>
              </a:ext>
            </a:extLst>
          </p:cNvPr>
          <p:cNvCxnSpPr/>
          <p:nvPr/>
        </p:nvCxnSpPr>
        <p:spPr>
          <a:xfrm>
            <a:off x="7029304" y="2317798"/>
            <a:ext cx="27336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2485342-6B4C-4655-9D29-80246AC9E525}"/>
              </a:ext>
            </a:extLst>
          </p:cNvPr>
          <p:cNvSpPr txBox="1"/>
          <p:nvPr/>
        </p:nvSpPr>
        <p:spPr>
          <a:xfrm>
            <a:off x="7103915" y="1832023"/>
            <a:ext cx="1287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/>
              <a:t>Volume (+) …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0C4DB34-FF24-4DD1-AC73-4DCEF0D7DA57}"/>
              </a:ext>
            </a:extLst>
          </p:cNvPr>
          <p:cNvSpPr txBox="1"/>
          <p:nvPr/>
        </p:nvSpPr>
        <p:spPr>
          <a:xfrm>
            <a:off x="8441994" y="1805205"/>
            <a:ext cx="1287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/>
              <a:t>Volume (-) …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AD853AF-21AF-47D4-A150-559BBEA3A6A3}"/>
              </a:ext>
            </a:extLst>
          </p:cNvPr>
          <p:cNvSpPr txBox="1"/>
          <p:nvPr/>
        </p:nvSpPr>
        <p:spPr>
          <a:xfrm>
            <a:off x="7103915" y="2029459"/>
            <a:ext cx="1287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/>
              <a:t>(mL)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20CA94-0264-4013-9181-23C88470B234}"/>
              </a:ext>
            </a:extLst>
          </p:cNvPr>
          <p:cNvSpPr txBox="1"/>
          <p:nvPr/>
        </p:nvSpPr>
        <p:spPr>
          <a:xfrm>
            <a:off x="7084864" y="2390171"/>
            <a:ext cx="1287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/>
              <a:t>1.0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4452FA0-1C35-416B-AABE-FA5B77D7E0B2}"/>
              </a:ext>
            </a:extLst>
          </p:cNvPr>
          <p:cNvSpPr txBox="1"/>
          <p:nvPr/>
        </p:nvSpPr>
        <p:spPr>
          <a:xfrm>
            <a:off x="7084718" y="2668734"/>
            <a:ext cx="1287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/>
              <a:t>2.0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EE2CAC-D343-42A3-979C-A0BBB69FED15}"/>
              </a:ext>
            </a:extLst>
          </p:cNvPr>
          <p:cNvSpPr txBox="1"/>
          <p:nvPr/>
        </p:nvSpPr>
        <p:spPr>
          <a:xfrm>
            <a:off x="7084572" y="2955547"/>
            <a:ext cx="1287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/>
              <a:t>3.0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BBD241-EC14-40CF-9B69-4DD8C50F5D7B}"/>
              </a:ext>
            </a:extLst>
          </p:cNvPr>
          <p:cNvSpPr txBox="1"/>
          <p:nvPr/>
        </p:nvSpPr>
        <p:spPr>
          <a:xfrm>
            <a:off x="7094244" y="3240944"/>
            <a:ext cx="1287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/>
              <a:t>4.0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DCD6A18-91A8-459A-9CCB-4223C1A1BE6D}"/>
              </a:ext>
            </a:extLst>
          </p:cNvPr>
          <p:cNvSpPr txBox="1"/>
          <p:nvPr/>
        </p:nvSpPr>
        <p:spPr>
          <a:xfrm>
            <a:off x="7084572" y="3548721"/>
            <a:ext cx="1287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/>
              <a:t>5.0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4935532-C90D-4746-B407-358428B6ABB2}"/>
              </a:ext>
            </a:extLst>
          </p:cNvPr>
          <p:cNvSpPr txBox="1"/>
          <p:nvPr/>
        </p:nvSpPr>
        <p:spPr>
          <a:xfrm>
            <a:off x="8431065" y="2016688"/>
            <a:ext cx="1287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/>
              <a:t>(mL)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6F62B2F-2CB6-4821-ACF4-C6F160FC3C24}"/>
              </a:ext>
            </a:extLst>
          </p:cNvPr>
          <p:cNvSpPr/>
          <p:nvPr/>
        </p:nvSpPr>
        <p:spPr>
          <a:xfrm>
            <a:off x="6984854" y="4574796"/>
            <a:ext cx="2733675" cy="6116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5D793A5-A865-49BE-9DC7-52F2B828301E}"/>
              </a:ext>
            </a:extLst>
          </p:cNvPr>
          <p:cNvCxnSpPr>
            <a:cxnSpLocks/>
          </p:cNvCxnSpPr>
          <p:nvPr/>
        </p:nvCxnSpPr>
        <p:spPr>
          <a:xfrm>
            <a:off x="6984853" y="4872038"/>
            <a:ext cx="27446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0F14AB4-A694-492E-AB20-D986CF97858A}"/>
              </a:ext>
            </a:extLst>
          </p:cNvPr>
          <p:cNvCxnSpPr>
            <a:cxnSpLocks/>
          </p:cNvCxnSpPr>
          <p:nvPr/>
        </p:nvCxnSpPr>
        <p:spPr>
          <a:xfrm>
            <a:off x="8646967" y="4574796"/>
            <a:ext cx="0" cy="6116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FFE18764-9A9B-4268-A78D-315281D833B9}"/>
              </a:ext>
            </a:extLst>
          </p:cNvPr>
          <p:cNvSpPr txBox="1"/>
          <p:nvPr/>
        </p:nvSpPr>
        <p:spPr>
          <a:xfrm>
            <a:off x="6984854" y="4590869"/>
            <a:ext cx="1287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/>
              <a:t>Lit splint …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4FF00B6-F624-4AE3-B507-6C7767277A01}"/>
              </a:ext>
            </a:extLst>
          </p:cNvPr>
          <p:cNvSpPr txBox="1"/>
          <p:nvPr/>
        </p:nvSpPr>
        <p:spPr>
          <a:xfrm>
            <a:off x="6984853" y="4878704"/>
            <a:ext cx="1406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/>
              <a:t>Glowing splint …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D0CE4B7-DE0A-4F0D-98A8-D46F88287833}"/>
              </a:ext>
            </a:extLst>
          </p:cNvPr>
          <p:cNvSpPr txBox="1"/>
          <p:nvPr/>
        </p:nvSpPr>
        <p:spPr>
          <a:xfrm>
            <a:off x="7103915" y="4273685"/>
            <a:ext cx="2497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/>
              <a:t>Testing the gases collected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1737A35-CF45-4908-868A-A85B7EB10175}"/>
              </a:ext>
            </a:extLst>
          </p:cNvPr>
          <p:cNvSpPr txBox="1"/>
          <p:nvPr/>
        </p:nvSpPr>
        <p:spPr>
          <a:xfrm>
            <a:off x="7103915" y="1559757"/>
            <a:ext cx="2497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/>
              <a:t>Volumes of gases collected</a:t>
            </a:r>
          </a:p>
        </p:txBody>
      </p:sp>
    </p:spTree>
    <p:extLst>
      <p:ext uri="{BB962C8B-B14F-4D97-AF65-F5344CB8AC3E}">
        <p14:creationId xmlns:p14="http://schemas.microsoft.com/office/powerpoint/2010/main" val="41000681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 animBg="1"/>
      <p:bldP spid="36" grpId="0"/>
      <p:bldP spid="37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A338AA-5EA2-4AE1-99EB-0FCC7431CDB6}"/>
              </a:ext>
            </a:extLst>
          </p:cNvPr>
          <p:cNvSpPr/>
          <p:nvPr/>
        </p:nvSpPr>
        <p:spPr>
          <a:xfrm>
            <a:off x="6091311" y="492370"/>
            <a:ext cx="4600135" cy="576775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CF85A0-FAD3-4215-84AD-59BCA1EAD546}"/>
              </a:ext>
            </a:extLst>
          </p:cNvPr>
          <p:cNvSpPr txBox="1"/>
          <p:nvPr/>
        </p:nvSpPr>
        <p:spPr>
          <a:xfrm>
            <a:off x="6410372" y="873241"/>
            <a:ext cx="947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u="sng" dirty="0"/>
              <a:t>Graph:</a:t>
            </a:r>
            <a:endParaRPr lang="en-CA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2407001-83EA-49FE-BF62-690582EE5C34}"/>
              </a:ext>
            </a:extLst>
          </p:cNvPr>
          <p:cNvCxnSpPr>
            <a:cxnSpLocks/>
          </p:cNvCxnSpPr>
          <p:nvPr/>
        </p:nvCxnSpPr>
        <p:spPr>
          <a:xfrm>
            <a:off x="7357403" y="1562100"/>
            <a:ext cx="0" cy="35166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30FF777-705A-4016-86A9-5B51F4A4DD4C}"/>
              </a:ext>
            </a:extLst>
          </p:cNvPr>
          <p:cNvCxnSpPr/>
          <p:nvPr/>
        </p:nvCxnSpPr>
        <p:spPr>
          <a:xfrm>
            <a:off x="7357403" y="5078730"/>
            <a:ext cx="256764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3334034-7C2F-42F3-BBC6-991420A3D07F}"/>
              </a:ext>
            </a:extLst>
          </p:cNvPr>
          <p:cNvSpPr txBox="1"/>
          <p:nvPr/>
        </p:nvSpPr>
        <p:spPr>
          <a:xfrm>
            <a:off x="7357403" y="5213591"/>
            <a:ext cx="2875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Volume (mL) gas in (+) tube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3995FB1-7E51-4256-BC43-5773D6A2FACE}"/>
                  </a:ext>
                </a:extLst>
              </p:cNvPr>
              <p:cNvSpPr txBox="1"/>
              <p:nvPr/>
            </p:nvSpPr>
            <p:spPr>
              <a:xfrm rot="16200000">
                <a:off x="5630970" y="3084570"/>
                <a:ext cx="28751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/>
                  <a:t>Volume (mL) gas in (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CA" dirty="0"/>
                  <a:t>) tube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3995FB1-7E51-4256-BC43-5773D6A2F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5630970" y="3084570"/>
                <a:ext cx="2875167" cy="369332"/>
              </a:xfrm>
              <a:prstGeom prst="rect">
                <a:avLst/>
              </a:prstGeom>
              <a:blipFill>
                <a:blip r:embed="rId2"/>
                <a:stretch>
                  <a:fillRect l="-8197" r="-24590" b="-190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57856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323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Lucida Calligraphy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32</cp:revision>
  <dcterms:created xsi:type="dcterms:W3CDTF">2017-11-13T18:10:29Z</dcterms:created>
  <dcterms:modified xsi:type="dcterms:W3CDTF">2019-11-06T01:31:40Z</dcterms:modified>
</cp:coreProperties>
</file>