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0" r:id="rId9"/>
    <p:sldId id="263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01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57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2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96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91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25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46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14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8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34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1FEAC-AFD7-4D61-AC8A-35265656C35F}" type="datetimeFigureOut">
              <a:rPr lang="en-CA" smtClean="0"/>
              <a:t>2016-03-23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4EEF9-F783-470A-ABE3-7A4553B8FA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21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295" y="467270"/>
            <a:ext cx="9144000" cy="1825553"/>
          </a:xfrm>
        </p:spPr>
        <p:txBody>
          <a:bodyPr>
            <a:normAutofit/>
          </a:bodyPr>
          <a:lstStyle/>
          <a:p>
            <a:r>
              <a:rPr lang="en-CA" sz="5400" dirty="0" smtClean="0"/>
              <a:t>Electrical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Power </a:t>
            </a:r>
            <a:r>
              <a:rPr lang="en-CA" sz="4800" dirty="0" smtClean="0"/>
              <a:t>&amp;</a:t>
            </a:r>
            <a:r>
              <a:rPr lang="en-CA" dirty="0" smtClean="0"/>
              <a:t> Energy</a:t>
            </a:r>
            <a:endParaRPr lang="en-CA" dirty="0"/>
          </a:p>
        </p:txBody>
      </p:sp>
      <p:pic>
        <p:nvPicPr>
          <p:cNvPr id="1028" name="Picture 4" descr="http://pioneros.puj.edu.co/biografias/img/James-Prescott-Jo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14363" y="2497539"/>
            <a:ext cx="2510246" cy="312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ducationscotland.gov.uk/Images/James%20Watt%20280_tcm4-5639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88825" y="2497539"/>
            <a:ext cx="3121073" cy="312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4460" y="4162565"/>
            <a:ext cx="136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James</a:t>
            </a:r>
          </a:p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Watt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91633" y="3977900"/>
            <a:ext cx="1487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James</a:t>
            </a:r>
          </a:p>
          <a:p>
            <a:pPr algn="ctr"/>
            <a:r>
              <a:rPr lang="en-CA" sz="2400" dirty="0" smtClean="0"/>
              <a:t>Prescott</a:t>
            </a:r>
          </a:p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Joule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13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320" y="578360"/>
            <a:ext cx="202968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entury Schoolbook" panose="02040604050505020304" pitchFamily="18" charset="0"/>
              </a:rPr>
              <a:t>Example IV:</a:t>
            </a:r>
            <a:endParaRPr lang="en-CA" sz="2000" dirty="0">
              <a:latin typeface="Century Schoolbook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0029" y="532999"/>
            <a:ext cx="850298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How much energy (in kilowatt-hours) is used by a 2 kW heater if it is operated at full power for 12 minutes?</a:t>
            </a:r>
            <a:endParaRPr lang="en-C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61978" y="2066174"/>
            <a:ext cx="329706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 =  P  t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4778" y="2920332"/>
            <a:ext cx="111328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 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8059" y="2896672"/>
            <a:ext cx="135319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( 2 )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0511" y="3799242"/>
            <a:ext cx="1264248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0.4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60243" y="3799242"/>
            <a:ext cx="119760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kWh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13617" y="2456745"/>
            <a:ext cx="148311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= 2 kW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29381" y="2970714"/>
            <a:ext cx="17393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t = 12 min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13617" y="1939266"/>
            <a:ext cx="99386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=  ?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62162" y="2976201"/>
            <a:ext cx="233769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= ______ h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0896" y="2955561"/>
            <a:ext cx="1068279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0.2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52366" y="3803099"/>
            <a:ext cx="111328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 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77906" y="2896672"/>
            <a:ext cx="180325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( 0.2 )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51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480445" y="1463992"/>
            <a:ext cx="4342672" cy="4272147"/>
            <a:chOff x="7843538" y="1596390"/>
            <a:chExt cx="3866241" cy="3969932"/>
          </a:xfrm>
        </p:grpSpPr>
        <p:pic>
          <p:nvPicPr>
            <p:cNvPr id="7170" name="Picture 2" descr="http://www.clipartden.com/_thumbspd/education/school/up_lat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3538" y="1671961"/>
              <a:ext cx="3866241" cy="3894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ounded Rectangular Callout 1"/>
            <p:cNvSpPr/>
            <p:nvPr/>
          </p:nvSpPr>
          <p:spPr>
            <a:xfrm>
              <a:off x="9254152" y="1596390"/>
              <a:ext cx="1956454" cy="662320"/>
            </a:xfrm>
            <a:prstGeom prst="wedgeRoundRectCallout">
              <a:avLst>
                <a:gd name="adj1" fmla="val -34785"/>
                <a:gd name="adj2" fmla="val 68682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362094" y="1645727"/>
              <a:ext cx="17405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Oh, no 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67213" y="2149926"/>
                <a:ext cx="32252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</a:rPr>
                  <a:t>E  =  P  </a:t>
                </a:r>
                <a14:m>
                  <m:oMath xmlns:m="http://schemas.openxmlformats.org/officeDocument/2006/math">
                    <m:r>
                      <a:rPr lang="en-CA" sz="32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CA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</a:rPr>
                  <a:t>t</a:t>
                </a:r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213" y="2149926"/>
                <a:ext cx="3225278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7708" b="-364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2712" y="1334780"/>
                <a:ext cx="78506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800" dirty="0" smtClean="0"/>
                  <a:t>Energy can even be measured in watt-hours </a:t>
                </a:r>
                <a:r>
                  <a:rPr lang="en-CA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 W</a:t>
                </a:r>
                <a14:m>
                  <m:oMath xmlns:m="http://schemas.openxmlformats.org/officeDocument/2006/math">
                    <m:r>
                      <a:rPr lang="en-CA" sz="28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CA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 )</a:t>
                </a:r>
                <a:endParaRPr lang="en-CA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12" y="1334780"/>
                <a:ext cx="7850648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1630" t="-11628" b="-3953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46496" y="720512"/>
            <a:ext cx="3204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And that’s not all …</a:t>
            </a:r>
            <a:endParaRPr lang="en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1978722" y="3066171"/>
            <a:ext cx="1147228" cy="579844"/>
          </a:xfrm>
          <a:prstGeom prst="borderCallout1">
            <a:avLst>
              <a:gd name="adj1" fmla="val 31550"/>
              <a:gd name="adj2" fmla="val 98877"/>
              <a:gd name="adj3" fmla="val -54336"/>
              <a:gd name="adj4" fmla="val 120171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Line Callout 1 22"/>
          <p:cNvSpPr/>
          <p:nvPr/>
        </p:nvSpPr>
        <p:spPr>
          <a:xfrm>
            <a:off x="3897174" y="3026627"/>
            <a:ext cx="922276" cy="613772"/>
          </a:xfrm>
          <a:prstGeom prst="borderCallout1">
            <a:avLst>
              <a:gd name="adj1" fmla="val 803"/>
              <a:gd name="adj2" fmla="val 51384"/>
              <a:gd name="adj3" fmla="val -50589"/>
              <a:gd name="adj4" fmla="val 53142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Line Callout 1 23"/>
          <p:cNvSpPr/>
          <p:nvPr/>
        </p:nvSpPr>
        <p:spPr>
          <a:xfrm>
            <a:off x="5386201" y="3026627"/>
            <a:ext cx="812579" cy="591076"/>
          </a:xfrm>
          <a:prstGeom prst="borderCallout1">
            <a:avLst>
              <a:gd name="adj1" fmla="val 24712"/>
              <a:gd name="adj2" fmla="val -390"/>
              <a:gd name="adj3" fmla="val -39448"/>
              <a:gd name="adj4" fmla="val -35218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16220" y="3094483"/>
                <a:ext cx="12722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/>
                  <a:t>( </a:t>
                </a:r>
                <a:r>
                  <a:rPr lang="en-CA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</a:t>
                </a:r>
                <a14:m>
                  <m:oMath xmlns:m="http://schemas.openxmlformats.org/officeDocument/2006/math">
                    <m:r>
                      <a:rPr lang="en-CA" sz="28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CA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</a:t>
                </a:r>
                <a:r>
                  <a:rPr lang="en-CA" sz="2800" dirty="0" smtClean="0"/>
                  <a:t> )</a:t>
                </a:r>
                <a:endParaRPr lang="en-CA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220" y="3094483"/>
                <a:ext cx="1272232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5263" t="-12941" r="-5742" b="-4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919419" y="3060555"/>
            <a:ext cx="964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413102" y="3026627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CA" sz="2800" dirty="0" smtClean="0"/>
              <a:t> 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655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27" grpId="0"/>
      <p:bldP spid="22" grpId="0" animBg="1"/>
      <p:bldP spid="23" grpId="0" animBg="1"/>
      <p:bldP spid="24" grpId="0" animBg="1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janetsmcginn.com/icons/ScienceTeacherJO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402" y="230235"/>
            <a:ext cx="4805787" cy="480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92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70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9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985863"/>
            <a:ext cx="204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Power (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</a:t>
            </a:r>
            <a:r>
              <a:rPr lang="en-CA" sz="2800" dirty="0" smtClean="0"/>
              <a:t>):</a:t>
            </a:r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65528" y="1014541"/>
            <a:ext cx="8707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 measure of the rate of transfer of energy.</a:t>
            </a:r>
            <a:endParaRPr lang="en-CA" sz="2800" dirty="0"/>
          </a:p>
        </p:txBody>
      </p:sp>
      <p:pic>
        <p:nvPicPr>
          <p:cNvPr id="4" name="Picture 6" descr="http://www.educationscotland.gov.uk/Images/James%20Watt%20280_tcm4-563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391" y="1700171"/>
            <a:ext cx="3121073" cy="312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29565" y="4821244"/>
            <a:ext cx="2361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James </a:t>
            </a:r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Watt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5528" y="1860163"/>
            <a:ext cx="3423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Power is measured in</a:t>
            </a:r>
            <a:endParaRPr lang="en-C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90806" y="1860163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watts</a:t>
            </a: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27453" y="1860163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50074" y="2716379"/>
            <a:ext cx="3225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 =  V  I</a:t>
            </a:r>
            <a:endParaRPr lang="en-CA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056635" y="3706947"/>
            <a:ext cx="1100174" cy="1114297"/>
            <a:chOff x="2326924" y="3841632"/>
            <a:chExt cx="1100174" cy="1114297"/>
          </a:xfrm>
        </p:grpSpPr>
        <p:sp>
          <p:nvSpPr>
            <p:cNvPr id="10" name="TextBox 9"/>
            <p:cNvSpPr txBox="1"/>
            <p:nvPr/>
          </p:nvSpPr>
          <p:spPr>
            <a:xfrm>
              <a:off x="2326924" y="3921728"/>
              <a:ext cx="11001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Power</a:t>
              </a:r>
            </a:p>
          </p:txBody>
        </p:sp>
        <p:sp>
          <p:nvSpPr>
            <p:cNvPr id="11" name="Line Callout 1 10"/>
            <p:cNvSpPr/>
            <p:nvPr/>
          </p:nvSpPr>
          <p:spPr>
            <a:xfrm>
              <a:off x="2326924" y="3841632"/>
              <a:ext cx="1100174" cy="1114297"/>
            </a:xfrm>
            <a:prstGeom prst="borderCallout1">
              <a:avLst>
                <a:gd name="adj1" fmla="val 31550"/>
                <a:gd name="adj2" fmla="val 98877"/>
                <a:gd name="adj3" fmla="val -34834"/>
                <a:gd name="adj4" fmla="val 151070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63525" y="4003659"/>
            <a:ext cx="1798376" cy="1510082"/>
            <a:chOff x="3919367" y="3859184"/>
            <a:chExt cx="1798376" cy="1510082"/>
          </a:xfrm>
        </p:grpSpPr>
        <p:sp>
          <p:nvSpPr>
            <p:cNvPr id="12" name="TextBox 11"/>
            <p:cNvSpPr txBox="1"/>
            <p:nvPr/>
          </p:nvSpPr>
          <p:spPr>
            <a:xfrm>
              <a:off x="3948271" y="3921728"/>
              <a:ext cx="174056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Potential</a:t>
              </a:r>
            </a:p>
            <a:p>
              <a:pPr algn="ctr"/>
              <a:r>
                <a:rPr lang="en-CA" sz="2800" dirty="0" smtClean="0"/>
                <a:t>Difference</a:t>
              </a:r>
            </a:p>
          </p:txBody>
        </p:sp>
        <p:sp>
          <p:nvSpPr>
            <p:cNvPr id="13" name="Line Callout 1 12"/>
            <p:cNvSpPr/>
            <p:nvPr/>
          </p:nvSpPr>
          <p:spPr>
            <a:xfrm>
              <a:off x="3919367" y="3859184"/>
              <a:ext cx="1798376" cy="1510082"/>
            </a:xfrm>
            <a:prstGeom prst="borderCallout1">
              <a:avLst>
                <a:gd name="adj1" fmla="val -101"/>
                <a:gd name="adj2" fmla="val 51984"/>
                <a:gd name="adj3" fmla="val -47198"/>
                <a:gd name="adj4" fmla="val 64405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66541" y="3615610"/>
            <a:ext cx="1472559" cy="1114297"/>
            <a:chOff x="2326923" y="3841632"/>
            <a:chExt cx="1472559" cy="1114297"/>
          </a:xfrm>
        </p:grpSpPr>
        <p:sp>
          <p:nvSpPr>
            <p:cNvPr id="17" name="TextBox 16"/>
            <p:cNvSpPr txBox="1"/>
            <p:nvPr/>
          </p:nvSpPr>
          <p:spPr>
            <a:xfrm>
              <a:off x="2326923" y="3921728"/>
              <a:ext cx="14725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Current</a:t>
              </a:r>
            </a:p>
          </p:txBody>
        </p:sp>
        <p:sp>
          <p:nvSpPr>
            <p:cNvPr id="18" name="Line Callout 1 17"/>
            <p:cNvSpPr/>
            <p:nvPr/>
          </p:nvSpPr>
          <p:spPr>
            <a:xfrm>
              <a:off x="2326924" y="3841632"/>
              <a:ext cx="1472558" cy="1114297"/>
            </a:xfrm>
            <a:prstGeom prst="borderCallout1">
              <a:avLst>
                <a:gd name="adj1" fmla="val 24712"/>
                <a:gd name="adj2" fmla="val -390"/>
                <a:gd name="adj3" fmla="val -23526"/>
                <a:gd name="adj4" fmla="val -32438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158055" y="4218926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167479" y="4947655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252593" y="4099928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CA" sz="2800" dirty="0" smtClean="0"/>
              <a:t> 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397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320" y="578360"/>
            <a:ext cx="164754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entury Schoolbook" panose="02040604050505020304" pitchFamily="18" charset="0"/>
              </a:rPr>
              <a:t>Example I:</a:t>
            </a:r>
            <a:endParaRPr lang="en-CA" sz="2000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869" y="562972"/>
            <a:ext cx="890938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What current will be drawn by an 85 W Fender Twin Reverb amplifier if it is connected to a 120 V outlet?</a:t>
            </a:r>
            <a:endParaRPr lang="en-CA" sz="2400" dirty="0"/>
          </a:p>
        </p:txBody>
      </p:sp>
      <p:pic>
        <p:nvPicPr>
          <p:cNvPr id="7" name="Picture 2" descr="http://www.thecanadaguide.com/wp-content/uploads/2011/10/poweroutl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9543" y="3345161"/>
            <a:ext cx="545674" cy="80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1.zzounds.com/media/fit,2018by3200/quality,85/0217300000v3_hi-0b26ea5fb55d496dc319d5977bc84bc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371" y="1974421"/>
            <a:ext cx="3947886" cy="361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94456" y="1974421"/>
            <a:ext cx="329706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 =  V  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4555" y="2723789"/>
            <a:ext cx="125659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85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8522" y="2736411"/>
            <a:ext cx="64783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5079" y="2718074"/>
            <a:ext cx="115649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120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8586" y="2727495"/>
            <a:ext cx="671836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1786" y="3769394"/>
            <a:ext cx="64162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9981" y="3763679"/>
            <a:ext cx="703998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76034" y="3207834"/>
            <a:ext cx="1467375" cy="523220"/>
            <a:chOff x="5916819" y="3393892"/>
            <a:chExt cx="1326378" cy="52322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041231" y="3473450"/>
              <a:ext cx="1075578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916819" y="3393892"/>
              <a:ext cx="1326378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 panose="02040604050505020304" pitchFamily="18" charset="0"/>
                </a:rPr>
                <a:t>120</a:t>
              </a:r>
              <a:endParaRPr lang="en-CA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94074" y="3207834"/>
            <a:ext cx="1256593" cy="523220"/>
            <a:chOff x="4290599" y="3393892"/>
            <a:chExt cx="1256593" cy="523220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556946" y="3473450"/>
              <a:ext cx="723900" cy="2381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290599" y="3393892"/>
              <a:ext cx="1256593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 panose="02040604050505020304" pitchFamily="18" charset="0"/>
                </a:rPr>
                <a:t>120</a:t>
              </a:r>
              <a:endParaRPr lang="en-CA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747939" y="3766536"/>
            <a:ext cx="125659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0.71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67779" y="3763679"/>
            <a:ext cx="82461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A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4745" y="2436086"/>
            <a:ext cx="148311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= 85 W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4774" y="2908455"/>
            <a:ext cx="17393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V = 120 V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8173" y="1974421"/>
            <a:ext cx="99386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I =  ?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3939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320" y="578360"/>
            <a:ext cx="164754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entury Schoolbook" panose="02040604050505020304" pitchFamily="18" charset="0"/>
              </a:rPr>
              <a:t>Example II:</a:t>
            </a:r>
            <a:endParaRPr lang="en-CA" sz="2000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869" y="562972"/>
            <a:ext cx="850298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How much power will be dissipated by a 20 </a:t>
            </a:r>
            <a:r>
              <a:rPr lang="en-CA" sz="2400" dirty="0" smtClean="0">
                <a:latin typeface="Symbol" panose="05050102010706020507" pitchFamily="18" charset="2"/>
              </a:rPr>
              <a:t>W</a:t>
            </a:r>
            <a:r>
              <a:rPr lang="en-CA" sz="2400" dirty="0" smtClean="0"/>
              <a:t> resistor that is connected to a potential difference of 6 V?</a:t>
            </a:r>
            <a:endParaRPr lang="en-C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264745" y="2122776"/>
            <a:ext cx="148311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 = 20 </a:t>
            </a:r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W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6214" y="2588995"/>
            <a:ext cx="17393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V = 6 V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4232" y="1661111"/>
            <a:ext cx="99386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=  ?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476698" y="2449873"/>
            <a:ext cx="2243481" cy="2891706"/>
            <a:chOff x="7476698" y="2449873"/>
            <a:chExt cx="2243481" cy="2891706"/>
          </a:xfrm>
        </p:grpSpPr>
        <p:pic>
          <p:nvPicPr>
            <p:cNvPr id="4100" name="Picture 4" descr="http://www.sil.si.edu/digitalcollections/hst/scientific-identity/fullsize/SIL14-A4-04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545166" y="2449873"/>
              <a:ext cx="2082323" cy="28917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7476698" y="4971149"/>
              <a:ext cx="22434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André Ampère</a:t>
              </a:r>
              <a:endParaRPr lang="en-CA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56214" y="3394923"/>
            <a:ext cx="2243481" cy="2631428"/>
            <a:chOff x="1056214" y="3394923"/>
            <a:chExt cx="2243481" cy="2631428"/>
          </a:xfrm>
        </p:grpSpPr>
        <p:pic>
          <p:nvPicPr>
            <p:cNvPr id="4102" name="Picture 6" descr="https://nationalmaglab.org/images/education/magnet_academy/history/pioneers/georg%20oh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14232" y="3394923"/>
              <a:ext cx="1813806" cy="263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1056214" y="5526245"/>
              <a:ext cx="22434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Georg Ohm</a:t>
              </a:r>
              <a:endParaRPr lang="en-CA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396105" y="4415098"/>
            <a:ext cx="2052195" cy="781575"/>
            <a:chOff x="3803527" y="2768697"/>
            <a:chExt cx="2052195" cy="781575"/>
          </a:xfrm>
        </p:grpSpPr>
        <p:sp>
          <p:nvSpPr>
            <p:cNvPr id="31" name="Oval Callout 30"/>
            <p:cNvSpPr/>
            <p:nvPr/>
          </p:nvSpPr>
          <p:spPr>
            <a:xfrm>
              <a:off x="3803527" y="2768697"/>
              <a:ext cx="2052195" cy="781575"/>
            </a:xfrm>
            <a:prstGeom prst="wedgeEllipseCallout">
              <a:avLst>
                <a:gd name="adj1" fmla="val -72887"/>
                <a:gd name="adj2" fmla="val 13726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07872" y="2974819"/>
              <a:ext cx="1698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Use my formula</a:t>
              </a:r>
              <a:endParaRPr lang="en-CA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775078" y="2495551"/>
            <a:ext cx="2428875" cy="1419226"/>
            <a:chOff x="3752848" y="2449873"/>
            <a:chExt cx="2428875" cy="1419226"/>
          </a:xfrm>
        </p:grpSpPr>
        <p:sp>
          <p:nvSpPr>
            <p:cNvPr id="23" name="Oval Callout 22"/>
            <p:cNvSpPr/>
            <p:nvPr/>
          </p:nvSpPr>
          <p:spPr>
            <a:xfrm>
              <a:off x="3752848" y="2449873"/>
              <a:ext cx="2428875" cy="1419226"/>
            </a:xfrm>
            <a:prstGeom prst="wedgeEllipseCallout">
              <a:avLst>
                <a:gd name="adj1" fmla="val 74564"/>
                <a:gd name="adj2" fmla="val 18424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14774" y="2738734"/>
              <a:ext cx="21050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We need to know the current to find the power</a:t>
              </a:r>
              <a:endParaRPr lang="en-CA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366095" y="1553565"/>
            <a:ext cx="246468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 =  V  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662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320" y="578360"/>
            <a:ext cx="164754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entury Schoolbook" panose="02040604050505020304" pitchFamily="18" charset="0"/>
              </a:rPr>
              <a:t>Example II:</a:t>
            </a:r>
            <a:endParaRPr lang="en-CA" sz="2000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869" y="562972"/>
            <a:ext cx="850298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How much power will be dissipated by a 20 </a:t>
            </a:r>
            <a:r>
              <a:rPr lang="en-CA" sz="2400" dirty="0" smtClean="0">
                <a:latin typeface="Symbol" panose="05050102010706020507" pitchFamily="18" charset="2"/>
              </a:rPr>
              <a:t>W</a:t>
            </a:r>
            <a:r>
              <a:rPr lang="en-CA" sz="2400" dirty="0" smtClean="0"/>
              <a:t> resistor that is connected to a potential difference of 6 V?</a:t>
            </a:r>
            <a:endParaRPr lang="en-C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264745" y="2122776"/>
            <a:ext cx="148311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 = 85 </a:t>
            </a:r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W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6214" y="2588995"/>
            <a:ext cx="17393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V = 6 V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4232" y="1661111"/>
            <a:ext cx="99386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=  ?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6545" y="1553566"/>
            <a:ext cx="329706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V  =  R  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56214" y="3394923"/>
            <a:ext cx="4392086" cy="2631428"/>
            <a:chOff x="1056214" y="3394923"/>
            <a:chExt cx="4392086" cy="2631428"/>
          </a:xfrm>
        </p:grpSpPr>
        <p:grpSp>
          <p:nvGrpSpPr>
            <p:cNvPr id="28" name="Group 27"/>
            <p:cNvGrpSpPr/>
            <p:nvPr/>
          </p:nvGrpSpPr>
          <p:grpSpPr>
            <a:xfrm>
              <a:off x="1056214" y="3394923"/>
              <a:ext cx="2243481" cy="2631428"/>
              <a:chOff x="1056214" y="3394923"/>
              <a:chExt cx="2243481" cy="2631428"/>
            </a:xfrm>
          </p:grpSpPr>
          <p:pic>
            <p:nvPicPr>
              <p:cNvPr id="4102" name="Picture 6" descr="https://nationalmaglab.org/images/education/magnet_academy/history/pioneers/georg%20ohm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14232" y="3394923"/>
                <a:ext cx="1813806" cy="26314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1056214" y="5526245"/>
                <a:ext cx="224348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 smtClean="0"/>
                  <a:t>Georg Ohm</a:t>
                </a:r>
                <a:endParaRPr lang="en-CA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396105" y="4415098"/>
              <a:ext cx="2052195" cy="781575"/>
              <a:chOff x="3803527" y="2768697"/>
              <a:chExt cx="2052195" cy="781575"/>
            </a:xfrm>
          </p:grpSpPr>
          <p:sp>
            <p:nvSpPr>
              <p:cNvPr id="31" name="Oval Callout 30"/>
              <p:cNvSpPr/>
              <p:nvPr/>
            </p:nvSpPr>
            <p:spPr>
              <a:xfrm>
                <a:off x="3803527" y="2768697"/>
                <a:ext cx="2052195" cy="781575"/>
              </a:xfrm>
              <a:prstGeom prst="wedgeEllipseCallout">
                <a:avLst>
                  <a:gd name="adj1" fmla="val -72887"/>
                  <a:gd name="adj2" fmla="val 13726"/>
                </a:avLst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007872" y="2974819"/>
                <a:ext cx="16980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 smtClean="0"/>
                  <a:t>Use my formula</a:t>
                </a:r>
                <a:endParaRPr lang="en-CA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775078" y="2449873"/>
            <a:ext cx="4945101" cy="2891706"/>
            <a:chOff x="4775078" y="2449873"/>
            <a:chExt cx="4945101" cy="2891706"/>
          </a:xfrm>
        </p:grpSpPr>
        <p:grpSp>
          <p:nvGrpSpPr>
            <p:cNvPr id="27" name="Group 26"/>
            <p:cNvGrpSpPr/>
            <p:nvPr/>
          </p:nvGrpSpPr>
          <p:grpSpPr>
            <a:xfrm>
              <a:off x="7476698" y="2449873"/>
              <a:ext cx="2243481" cy="2891706"/>
              <a:chOff x="7476698" y="2449873"/>
              <a:chExt cx="2243481" cy="2891706"/>
            </a:xfrm>
          </p:grpSpPr>
          <p:pic>
            <p:nvPicPr>
              <p:cNvPr id="4100" name="Picture 4" descr="http://www.sil.si.edu/digitalcollections/hst/scientific-identity/fullsize/SIL14-A4-04a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545166" y="2449873"/>
                <a:ext cx="2082323" cy="2891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7476698" y="4971149"/>
                <a:ext cx="224348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 smtClean="0"/>
                  <a:t>André Ampère</a:t>
                </a:r>
                <a:endParaRPr lang="en-CA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775078" y="2495551"/>
              <a:ext cx="2428875" cy="1419226"/>
              <a:chOff x="3752848" y="2449873"/>
              <a:chExt cx="2428875" cy="1419226"/>
            </a:xfrm>
          </p:grpSpPr>
          <p:sp>
            <p:nvSpPr>
              <p:cNvPr id="23" name="Oval Callout 22"/>
              <p:cNvSpPr/>
              <p:nvPr/>
            </p:nvSpPr>
            <p:spPr>
              <a:xfrm>
                <a:off x="3752848" y="2449873"/>
                <a:ext cx="2428875" cy="1419226"/>
              </a:xfrm>
              <a:prstGeom prst="wedgeEllipseCallout">
                <a:avLst>
                  <a:gd name="adj1" fmla="val 74564"/>
                  <a:gd name="adj2" fmla="val 18424"/>
                </a:avLst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914774" y="2738734"/>
                <a:ext cx="210502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dirty="0" smtClean="0"/>
                  <a:t>We need to know the current to find the power</a:t>
                </a:r>
                <a:endParaRPr lang="en-CA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7366095" y="1553565"/>
            <a:ext cx="246468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 =  V  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2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320" y="578360"/>
            <a:ext cx="164754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entury Schoolbook" panose="02040604050505020304" pitchFamily="18" charset="0"/>
              </a:rPr>
              <a:t>Example II:</a:t>
            </a:r>
            <a:endParaRPr lang="en-CA" sz="2000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869" y="562972"/>
            <a:ext cx="850298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How much power will be </a:t>
            </a:r>
            <a:r>
              <a:rPr lang="en-CA" sz="2400" dirty="0"/>
              <a:t>dissipated </a:t>
            </a:r>
            <a:r>
              <a:rPr lang="en-CA" sz="2400" dirty="0" smtClean="0"/>
              <a:t>by a 20 </a:t>
            </a:r>
            <a:r>
              <a:rPr lang="en-CA" sz="2400" dirty="0" smtClean="0">
                <a:latin typeface="Symbol" panose="05050102010706020507" pitchFamily="18" charset="2"/>
              </a:rPr>
              <a:t>W</a:t>
            </a:r>
            <a:r>
              <a:rPr lang="en-CA" sz="2400" dirty="0" smtClean="0"/>
              <a:t> resistor that is connected to a potential difference of 6 V?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366095" y="1553565"/>
            <a:ext cx="246468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 =  V  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2588" y="2224624"/>
            <a:ext cx="125659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6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6555" y="2237246"/>
            <a:ext cx="64783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3112" y="2218909"/>
            <a:ext cx="115649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20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6661" y="2237246"/>
            <a:ext cx="671836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9819" y="3270229"/>
            <a:ext cx="64162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8014" y="3264514"/>
            <a:ext cx="703998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4067" y="2708669"/>
            <a:ext cx="1467375" cy="523220"/>
            <a:chOff x="5916819" y="3393892"/>
            <a:chExt cx="1326378" cy="52322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041231" y="3473450"/>
              <a:ext cx="1075578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916819" y="3393892"/>
              <a:ext cx="1326378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 panose="02040604050505020304" pitchFamily="18" charset="0"/>
                </a:rPr>
                <a:t>20</a:t>
              </a:r>
              <a:endParaRPr lang="en-CA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32107" y="2708669"/>
            <a:ext cx="1256593" cy="523220"/>
            <a:chOff x="4290599" y="3393892"/>
            <a:chExt cx="1256593" cy="52322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4556946" y="3473450"/>
              <a:ext cx="723900" cy="2381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290599" y="3393892"/>
              <a:ext cx="1256593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 panose="02040604050505020304" pitchFamily="18" charset="0"/>
                </a:rPr>
                <a:t>20</a:t>
              </a:r>
              <a:endParaRPr lang="en-CA" sz="28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523057" y="3267491"/>
            <a:ext cx="125659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0.3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304" y="3270229"/>
            <a:ext cx="82461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A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4745" y="2122776"/>
            <a:ext cx="148311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R = 20 </a:t>
            </a:r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W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6214" y="2588995"/>
            <a:ext cx="17393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V = 6 V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4232" y="1661111"/>
            <a:ext cx="99386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=  ?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6545" y="1553566"/>
            <a:ext cx="329706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V  =  R  I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1200" y="2300552"/>
            <a:ext cx="122971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 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65009" y="2261275"/>
            <a:ext cx="125659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( 6 )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94945" y="2261275"/>
            <a:ext cx="159735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( 0.3 )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91199" y="3167738"/>
            <a:ext cx="122971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 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56116" y="3167722"/>
            <a:ext cx="1256593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1.8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48635" y="3167722"/>
            <a:ext cx="82461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W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7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7" grpId="0"/>
      <p:bldP spid="18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1014541"/>
            <a:ext cx="204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Energy (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</a:t>
            </a:r>
            <a:r>
              <a:rPr lang="en-CA" sz="2800" dirty="0" smtClean="0"/>
              <a:t>):</a:t>
            </a:r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2710" y="1014541"/>
            <a:ext cx="552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 measure of the ability to do work.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180236" y="5141188"/>
            <a:ext cx="2855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James Prescott Joule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45" y="1667785"/>
            <a:ext cx="50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Energy is usually measured in</a:t>
            </a:r>
            <a:endParaRPr lang="en-C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17216" y="1667785"/>
            <a:ext cx="117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joules</a:t>
            </a: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703670" y="1667785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CA" sz="2800" dirty="0" smtClean="0"/>
              <a:t> )</a:t>
            </a:r>
            <a:endParaRPr lang="en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80509" y="2512556"/>
                <a:ext cx="32252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</a:rPr>
                  <a:t>E  =  P  </a:t>
                </a:r>
                <a14:m>
                  <m:oMath xmlns:m="http://schemas.openxmlformats.org/officeDocument/2006/math">
                    <m:r>
                      <a:rPr lang="en-CA" sz="32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CA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</a:rPr>
                  <a:t>t</a:t>
                </a:r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509" y="2512556"/>
                <a:ext cx="3225278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7708" b="-364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1828799" y="3706947"/>
            <a:ext cx="1328010" cy="1114297"/>
            <a:chOff x="2099088" y="3841632"/>
            <a:chExt cx="1328010" cy="1114297"/>
          </a:xfrm>
        </p:grpSpPr>
        <p:sp>
          <p:nvSpPr>
            <p:cNvPr id="10" name="TextBox 9"/>
            <p:cNvSpPr txBox="1"/>
            <p:nvPr/>
          </p:nvSpPr>
          <p:spPr>
            <a:xfrm>
              <a:off x="2099089" y="3921728"/>
              <a:ext cx="13280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Energy</a:t>
              </a:r>
            </a:p>
          </p:txBody>
        </p:sp>
        <p:sp>
          <p:nvSpPr>
            <p:cNvPr id="11" name="Line Callout 1 10"/>
            <p:cNvSpPr/>
            <p:nvPr/>
          </p:nvSpPr>
          <p:spPr>
            <a:xfrm>
              <a:off x="2099088" y="3841632"/>
              <a:ext cx="1328010" cy="1114297"/>
            </a:xfrm>
            <a:prstGeom prst="borderCallout1">
              <a:avLst>
                <a:gd name="adj1" fmla="val 31550"/>
                <a:gd name="adj2" fmla="val 98877"/>
                <a:gd name="adj3" fmla="val -51982"/>
                <a:gd name="adj4" fmla="val 126119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12487" y="3960793"/>
            <a:ext cx="1798376" cy="1016651"/>
            <a:chOff x="3919367" y="3859184"/>
            <a:chExt cx="1798376" cy="1016651"/>
          </a:xfrm>
        </p:grpSpPr>
        <p:sp>
          <p:nvSpPr>
            <p:cNvPr id="12" name="TextBox 11"/>
            <p:cNvSpPr txBox="1"/>
            <p:nvPr/>
          </p:nvSpPr>
          <p:spPr>
            <a:xfrm>
              <a:off x="3948271" y="3921728"/>
              <a:ext cx="17405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Power</a:t>
              </a:r>
            </a:p>
          </p:txBody>
        </p:sp>
        <p:sp>
          <p:nvSpPr>
            <p:cNvPr id="13" name="Line Callout 1 12"/>
            <p:cNvSpPr/>
            <p:nvPr/>
          </p:nvSpPr>
          <p:spPr>
            <a:xfrm>
              <a:off x="3919367" y="3859184"/>
              <a:ext cx="1798376" cy="1016651"/>
            </a:xfrm>
            <a:prstGeom prst="borderCallout1">
              <a:avLst>
                <a:gd name="adj1" fmla="val 803"/>
                <a:gd name="adj2" fmla="val 54261"/>
                <a:gd name="adj3" fmla="val -80400"/>
                <a:gd name="adj4" fmla="val 54539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66541" y="3615610"/>
            <a:ext cx="1472559" cy="1114297"/>
            <a:chOff x="2326923" y="3841632"/>
            <a:chExt cx="1472559" cy="1114297"/>
          </a:xfrm>
        </p:grpSpPr>
        <p:sp>
          <p:nvSpPr>
            <p:cNvPr id="17" name="TextBox 16"/>
            <p:cNvSpPr txBox="1"/>
            <p:nvPr/>
          </p:nvSpPr>
          <p:spPr>
            <a:xfrm>
              <a:off x="2326923" y="3921728"/>
              <a:ext cx="14725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time</a:t>
              </a:r>
            </a:p>
          </p:txBody>
        </p:sp>
        <p:sp>
          <p:nvSpPr>
            <p:cNvPr id="18" name="Line Callout 1 17"/>
            <p:cNvSpPr/>
            <p:nvPr/>
          </p:nvSpPr>
          <p:spPr>
            <a:xfrm>
              <a:off x="2326924" y="3841632"/>
              <a:ext cx="1472558" cy="1114297"/>
            </a:xfrm>
            <a:prstGeom prst="borderCallout1">
              <a:avLst>
                <a:gd name="adj1" fmla="val 24712"/>
                <a:gd name="adj2" fmla="val -390"/>
                <a:gd name="adj3" fmla="val -39448"/>
                <a:gd name="adj4" fmla="val -35218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99628" y="4218926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147684" y="4408058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252593" y="4099928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pic>
        <p:nvPicPr>
          <p:cNvPr id="22" name="Picture 4" descr="http://pioneros.puj.edu.co/biografias/img/James-Prescott-Jou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09139" y="1721841"/>
            <a:ext cx="2750145" cy="341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505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320" y="578360"/>
            <a:ext cx="202968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entury Schoolbook" panose="02040604050505020304" pitchFamily="18" charset="0"/>
              </a:rPr>
              <a:t>Example III:</a:t>
            </a:r>
            <a:endParaRPr lang="en-CA" sz="2000" dirty="0">
              <a:latin typeface="Century Schoolbook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0029" y="532999"/>
            <a:ext cx="8773714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How much energy (in joules) is used by a 2 kW heater if it is operated at full power for 12 minutes?</a:t>
            </a:r>
            <a:endParaRPr lang="en-C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61978" y="2066174"/>
            <a:ext cx="3297067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 =  P  t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4778" y="2920332"/>
            <a:ext cx="111328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 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8059" y="2896672"/>
            <a:ext cx="180325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( 2000 )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0510" y="3799242"/>
            <a:ext cx="251984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1 440 000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48365" y="3799242"/>
            <a:ext cx="82461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J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13617" y="2456745"/>
            <a:ext cx="148311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P = 2 kW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29381" y="2970714"/>
            <a:ext cx="173939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t = 12 min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13617" y="1939266"/>
            <a:ext cx="99386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=  ?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62162" y="2481673"/>
            <a:ext cx="233769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= ______ W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37569" y="2467573"/>
            <a:ext cx="1068279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2000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62162" y="2976201"/>
            <a:ext cx="233769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= ______ s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anose="05050102010706020507" pitchFamily="18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0896" y="2955561"/>
            <a:ext cx="1068279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720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52366" y="3803099"/>
            <a:ext cx="111328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E  =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59045" y="2896672"/>
            <a:ext cx="180325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( 720 )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0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02033" y="578147"/>
            <a:ext cx="801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Unfortunately, energy is not just measured in joules.</a:t>
            </a:r>
            <a:endParaRPr lang="en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73524" y="2663188"/>
                <a:ext cx="32252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</a:rPr>
                  <a:t>E  =  P  </a:t>
                </a:r>
                <a14:m>
                  <m:oMath xmlns:m="http://schemas.openxmlformats.org/officeDocument/2006/math">
                    <m:r>
                      <a:rPr lang="en-CA" sz="32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CA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</a:rPr>
                  <a:t>t</a:t>
                </a:r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524" y="2663188"/>
                <a:ext cx="3225278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7708" b="-364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ine Callout 1 10"/>
          <p:cNvSpPr/>
          <p:nvPr/>
        </p:nvSpPr>
        <p:spPr>
          <a:xfrm>
            <a:off x="2168000" y="3607153"/>
            <a:ext cx="1147228" cy="579844"/>
          </a:xfrm>
          <a:prstGeom prst="borderCallout1">
            <a:avLst>
              <a:gd name="adj1" fmla="val 31550"/>
              <a:gd name="adj2" fmla="val 98877"/>
              <a:gd name="adj3" fmla="val -54336"/>
              <a:gd name="adj4" fmla="val 120171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Line Callout 1 12"/>
          <p:cNvSpPr/>
          <p:nvPr/>
        </p:nvSpPr>
        <p:spPr>
          <a:xfrm>
            <a:off x="4086452" y="3567609"/>
            <a:ext cx="922276" cy="613772"/>
          </a:xfrm>
          <a:prstGeom prst="borderCallout1">
            <a:avLst>
              <a:gd name="adj1" fmla="val 803"/>
              <a:gd name="adj2" fmla="val 51384"/>
              <a:gd name="adj3" fmla="val -50589"/>
              <a:gd name="adj4" fmla="val 53142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Line Callout 1 17"/>
          <p:cNvSpPr/>
          <p:nvPr/>
        </p:nvSpPr>
        <p:spPr>
          <a:xfrm>
            <a:off x="5575479" y="3567609"/>
            <a:ext cx="812579" cy="591076"/>
          </a:xfrm>
          <a:prstGeom prst="borderCallout1">
            <a:avLst>
              <a:gd name="adj1" fmla="val 24712"/>
              <a:gd name="adj2" fmla="val -390"/>
              <a:gd name="adj3" fmla="val -39448"/>
              <a:gd name="adj4" fmla="val -35218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2105498" y="3635465"/>
            <a:ext cx="1272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kWh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8995" y="3601537"/>
            <a:ext cx="1178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602380" y="3567609"/>
            <a:ext cx="99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(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CA" sz="2800" dirty="0" smtClean="0"/>
              <a:t> )</a:t>
            </a:r>
            <a:endParaRPr lang="en-CA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802033" y="1113737"/>
            <a:ext cx="5353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When measuring electrical energy consumption for an electricity bill,</a:t>
            </a:r>
            <a:endParaRPr lang="en-CA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802033" y="2011566"/>
            <a:ext cx="727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energy is measured in kilowatt-hours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kWh )</a:t>
            </a:r>
            <a:endParaRPr lang="en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953537" y="578147"/>
            <a:ext cx="2391554" cy="3936501"/>
            <a:chOff x="8944607" y="578147"/>
            <a:chExt cx="2391554" cy="3936501"/>
          </a:xfrm>
        </p:grpSpPr>
        <p:pic>
          <p:nvPicPr>
            <p:cNvPr id="8194" name="Picture 2" descr="http://worldartsme.com/images/worried-boy-clipart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4607" y="1981277"/>
              <a:ext cx="2391554" cy="2533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ounded Rectangular Callout 26"/>
            <p:cNvSpPr/>
            <p:nvPr/>
          </p:nvSpPr>
          <p:spPr>
            <a:xfrm>
              <a:off x="9129400" y="578147"/>
              <a:ext cx="2197545" cy="712740"/>
            </a:xfrm>
            <a:prstGeom prst="wedgeRoundRectCallout">
              <a:avLst>
                <a:gd name="adj1" fmla="val -16775"/>
                <a:gd name="adj2" fmla="val 95490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250643" y="656032"/>
              <a:ext cx="19550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/>
                <a:t>Uh, oh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2980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  <p:bldP spid="13" grpId="0" animBg="1"/>
      <p:bldP spid="18" grpId="0" animBg="1"/>
      <p:bldP spid="19" grpId="0"/>
      <p:bldP spid="20" grpId="0"/>
      <p:bldP spid="21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531</Words>
  <Application>Microsoft Office PowerPoint</Application>
  <PresentationFormat>Widescreen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Century Schoolbook</vt:lpstr>
      <vt:lpstr>Symbol</vt:lpstr>
      <vt:lpstr>Office Theme</vt:lpstr>
      <vt:lpstr>Electrical Power &amp;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Power &amp; Energy</dc:title>
  <dc:creator>Graham</dc:creator>
  <cp:lastModifiedBy>Graham</cp:lastModifiedBy>
  <cp:revision>25</cp:revision>
  <dcterms:created xsi:type="dcterms:W3CDTF">2016-03-22T18:54:52Z</dcterms:created>
  <dcterms:modified xsi:type="dcterms:W3CDTF">2016-03-23T16:41:48Z</dcterms:modified>
</cp:coreProperties>
</file>